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theme/themeOverride1.xml" ContentType="application/vnd.openxmlformats-officedocument.themeOverrid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theme/themeOverride2.xml" ContentType="application/vnd.openxmlformats-officedocument.themeOverrid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theme/themeOverride3.xml" ContentType="application/vnd.openxmlformats-officedocument.themeOverrid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  <p:sldId id="263" r:id="rId9"/>
    <p:sldId id="264" r:id="rId10"/>
    <p:sldId id="269" r:id="rId11"/>
    <p:sldId id="266" r:id="rId12"/>
    <p:sldId id="267" r:id="rId13"/>
    <p:sldId id="268" r:id="rId14"/>
    <p:sldId id="270" r:id="rId15"/>
    <p:sldId id="271" r:id="rId16"/>
    <p:sldId id="272" r:id="rId17"/>
    <p:sldId id="273" r:id="rId18"/>
    <p:sldId id="274" r:id="rId19"/>
    <p:sldId id="276" r:id="rId20"/>
    <p:sldId id="275" r:id="rId21"/>
    <p:sldId id="277" r:id="rId22"/>
    <p:sldId id="278" r:id="rId23"/>
    <p:sldId id="279" r:id="rId24"/>
    <p:sldId id="280" r:id="rId25"/>
    <p:sldId id="281" r:id="rId26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–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38" y="3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9.xlsx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0.xlsx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1.xlsx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2.xlsx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3.xlsx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7.xml"/><Relationship Id="rId1" Type="http://schemas.microsoft.com/office/2011/relationships/chartStyle" Target="style7.xml"/><Relationship Id="rId4" Type="http://schemas.openxmlformats.org/officeDocument/2006/relationships/package" Target="../embeddings/Microsoft_Excel_Worksheet6.xlsx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8.xml"/><Relationship Id="rId1" Type="http://schemas.microsoft.com/office/2011/relationships/chartStyle" Target="style8.xml"/><Relationship Id="rId4" Type="http://schemas.openxmlformats.org/officeDocument/2006/relationships/package" Target="../embeddings/Microsoft_Excel_Worksheet7.xlsx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9.xml"/><Relationship Id="rId1" Type="http://schemas.microsoft.com/office/2011/relationships/chartStyle" Target="style9.xml"/><Relationship Id="rId4" Type="http://schemas.openxmlformats.org/officeDocument/2006/relationships/package" Target="../embeddings/Microsoft_Excel_Workshee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 </a:t>
            </a:r>
            <a:r>
              <a:rPr lang="en-US" dirty="0" err="1"/>
              <a:t>Felte</a:t>
            </a:r>
            <a:r>
              <a:rPr lang="en-US" dirty="0"/>
              <a:t> </a:t>
            </a:r>
            <a:r>
              <a:rPr lang="en-US" dirty="0" err="1"/>
              <a:t>elg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b-NO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Resultat!$H$1</c:f>
              <c:strCache>
                <c:ptCount val="1"/>
                <c:pt idx="0">
                  <c:v>Sum felte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Resultat!$A$2:$A$12</c:f>
              <c:numCache>
                <c:formatCode>General</c:formatCode>
                <c:ptCount val="11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  <c:pt idx="9">
                  <c:v>2022</c:v>
                </c:pt>
                <c:pt idx="10">
                  <c:v>2023</c:v>
                </c:pt>
              </c:numCache>
            </c:numRef>
          </c:cat>
          <c:val>
            <c:numRef>
              <c:f>Resultat!$H$2:$H$12</c:f>
              <c:numCache>
                <c:formatCode>General</c:formatCode>
                <c:ptCount val="11"/>
                <c:pt idx="0">
                  <c:v>79</c:v>
                </c:pt>
                <c:pt idx="1">
                  <c:v>72</c:v>
                </c:pt>
                <c:pt idx="2">
                  <c:v>61</c:v>
                </c:pt>
                <c:pt idx="3">
                  <c:v>64</c:v>
                </c:pt>
                <c:pt idx="4">
                  <c:v>49</c:v>
                </c:pt>
                <c:pt idx="5">
                  <c:v>51</c:v>
                </c:pt>
                <c:pt idx="6">
                  <c:v>63</c:v>
                </c:pt>
                <c:pt idx="7">
                  <c:v>68</c:v>
                </c:pt>
                <c:pt idx="8">
                  <c:v>48</c:v>
                </c:pt>
                <c:pt idx="9">
                  <c:v>46</c:v>
                </c:pt>
                <c:pt idx="10">
                  <c:v>38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4643-419B-AFA7-5A6222BCDC5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21004904"/>
        <c:axId val="321005888"/>
      </c:lineChart>
      <c:catAx>
        <c:axId val="3210049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321005888"/>
        <c:crosses val="autoZero"/>
        <c:auto val="1"/>
        <c:lblAlgn val="ctr"/>
        <c:lblOffset val="100"/>
        <c:noMultiLvlLbl val="0"/>
      </c:catAx>
      <c:valAx>
        <c:axId val="3210058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3210049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nb-NO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Felte hjort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b-NO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Resultat!$A$2:$A$12</c:f>
              <c:numCache>
                <c:formatCode>General</c:formatCode>
                <c:ptCount val="11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  <c:pt idx="9">
                  <c:v>2022</c:v>
                </c:pt>
                <c:pt idx="10">
                  <c:v>2023</c:v>
                </c:pt>
              </c:numCache>
            </c:numRef>
          </c:cat>
          <c:val>
            <c:numRef>
              <c:f>Resultat!$H$2:$H$12</c:f>
              <c:numCache>
                <c:formatCode>General</c:formatCode>
                <c:ptCount val="11"/>
                <c:pt idx="0">
                  <c:v>58</c:v>
                </c:pt>
                <c:pt idx="1">
                  <c:v>49</c:v>
                </c:pt>
                <c:pt idx="2">
                  <c:v>69</c:v>
                </c:pt>
                <c:pt idx="3">
                  <c:v>74</c:v>
                </c:pt>
                <c:pt idx="4">
                  <c:v>88</c:v>
                </c:pt>
                <c:pt idx="5">
                  <c:v>81</c:v>
                </c:pt>
                <c:pt idx="6">
                  <c:v>87</c:v>
                </c:pt>
                <c:pt idx="7">
                  <c:v>99</c:v>
                </c:pt>
                <c:pt idx="8">
                  <c:v>107</c:v>
                </c:pt>
                <c:pt idx="9">
                  <c:v>106</c:v>
                </c:pt>
                <c:pt idx="10">
                  <c:v>122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53D-48B1-B603-B178BFD37D1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729043560"/>
        <c:axId val="729039296"/>
      </c:lineChart>
      <c:catAx>
        <c:axId val="7290435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729039296"/>
        <c:crosses val="autoZero"/>
        <c:auto val="1"/>
        <c:lblAlgn val="ctr"/>
        <c:lblOffset val="100"/>
        <c:noMultiLvlLbl val="0"/>
      </c:catAx>
      <c:valAx>
        <c:axId val="7290392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7290435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nb-NO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Sett hjort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b-NO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Resultat!$A$2:$A$12</c:f>
              <c:numCache>
                <c:formatCode>General</c:formatCode>
                <c:ptCount val="11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  <c:pt idx="9">
                  <c:v>2022</c:v>
                </c:pt>
                <c:pt idx="10">
                  <c:v>2023</c:v>
                </c:pt>
              </c:numCache>
            </c:numRef>
          </c:cat>
          <c:val>
            <c:numRef>
              <c:f>Resultat!$G$2:$G$12</c:f>
              <c:numCache>
                <c:formatCode>General</c:formatCode>
                <c:ptCount val="11"/>
                <c:pt idx="0">
                  <c:v>348</c:v>
                </c:pt>
                <c:pt idx="1">
                  <c:v>332</c:v>
                </c:pt>
                <c:pt idx="2">
                  <c:v>396</c:v>
                </c:pt>
                <c:pt idx="3">
                  <c:v>497</c:v>
                </c:pt>
                <c:pt idx="4">
                  <c:v>489</c:v>
                </c:pt>
                <c:pt idx="5">
                  <c:v>636</c:v>
                </c:pt>
                <c:pt idx="6">
                  <c:v>645</c:v>
                </c:pt>
                <c:pt idx="7">
                  <c:v>616</c:v>
                </c:pt>
                <c:pt idx="8">
                  <c:v>858</c:v>
                </c:pt>
                <c:pt idx="9">
                  <c:v>881</c:v>
                </c:pt>
                <c:pt idx="10">
                  <c:v>1146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C93C-4CEF-8CAC-C2B29A8B5D5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774239912"/>
        <c:axId val="774248112"/>
      </c:lineChart>
      <c:catAx>
        <c:axId val="7742399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774248112"/>
        <c:crosses val="autoZero"/>
        <c:auto val="1"/>
        <c:lblAlgn val="ctr"/>
        <c:lblOffset val="100"/>
        <c:noMultiLvlLbl val="0"/>
      </c:catAx>
      <c:valAx>
        <c:axId val="7742481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7742399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nb-NO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Sett hjort og antall jegerdager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b-NO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Resultat!$G$1</c:f>
              <c:strCache>
                <c:ptCount val="1"/>
                <c:pt idx="0">
                  <c:v>Sum sette hjort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Resultat!$A$2:$A$12</c:f>
              <c:numCache>
                <c:formatCode>General</c:formatCode>
                <c:ptCount val="11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  <c:pt idx="9">
                  <c:v>2022</c:v>
                </c:pt>
                <c:pt idx="10">
                  <c:v>2023</c:v>
                </c:pt>
              </c:numCache>
            </c:numRef>
          </c:cat>
          <c:val>
            <c:numRef>
              <c:f>Resultat!$G$2:$G$12</c:f>
              <c:numCache>
                <c:formatCode>General</c:formatCode>
                <c:ptCount val="11"/>
                <c:pt idx="0">
                  <c:v>348</c:v>
                </c:pt>
                <c:pt idx="1">
                  <c:v>332</c:v>
                </c:pt>
                <c:pt idx="2">
                  <c:v>396</c:v>
                </c:pt>
                <c:pt idx="3">
                  <c:v>497</c:v>
                </c:pt>
                <c:pt idx="4">
                  <c:v>489</c:v>
                </c:pt>
                <c:pt idx="5">
                  <c:v>636</c:v>
                </c:pt>
                <c:pt idx="6">
                  <c:v>645</c:v>
                </c:pt>
                <c:pt idx="7">
                  <c:v>616</c:v>
                </c:pt>
                <c:pt idx="8">
                  <c:v>858</c:v>
                </c:pt>
                <c:pt idx="9">
                  <c:v>881</c:v>
                </c:pt>
                <c:pt idx="10">
                  <c:v>1146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2ED9-4FA2-A769-6A4A984B06BC}"/>
            </c:ext>
          </c:extLst>
        </c:ser>
        <c:ser>
          <c:idx val="1"/>
          <c:order val="1"/>
          <c:tx>
            <c:strRef>
              <c:f>Resultat!$H$1</c:f>
              <c:strCache>
                <c:ptCount val="1"/>
                <c:pt idx="0">
                  <c:v>Antall jegerdager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Resultat!$A$2:$A$12</c:f>
              <c:numCache>
                <c:formatCode>General</c:formatCode>
                <c:ptCount val="11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  <c:pt idx="9">
                  <c:v>2022</c:v>
                </c:pt>
                <c:pt idx="10">
                  <c:v>2023</c:v>
                </c:pt>
              </c:numCache>
            </c:numRef>
          </c:cat>
          <c:val>
            <c:numRef>
              <c:f>Resultat!$H$2:$H$12</c:f>
              <c:numCache>
                <c:formatCode>General</c:formatCode>
                <c:ptCount val="11"/>
                <c:pt idx="0">
                  <c:v>2318</c:v>
                </c:pt>
                <c:pt idx="1">
                  <c:v>2527</c:v>
                </c:pt>
                <c:pt idx="2">
                  <c:v>2199</c:v>
                </c:pt>
                <c:pt idx="3">
                  <c:v>2016</c:v>
                </c:pt>
                <c:pt idx="4">
                  <c:v>1580</c:v>
                </c:pt>
                <c:pt idx="5">
                  <c:v>2068</c:v>
                </c:pt>
                <c:pt idx="6">
                  <c:v>1915</c:v>
                </c:pt>
                <c:pt idx="7">
                  <c:v>2361</c:v>
                </c:pt>
                <c:pt idx="8">
                  <c:v>2020</c:v>
                </c:pt>
                <c:pt idx="9">
                  <c:v>2138</c:v>
                </c:pt>
                <c:pt idx="10">
                  <c:v>1985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2ED9-4FA2-A769-6A4A984B06B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781137168"/>
        <c:axId val="781138808"/>
      </c:lineChart>
      <c:catAx>
        <c:axId val="7811371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781138808"/>
        <c:crosses val="autoZero"/>
        <c:auto val="1"/>
        <c:lblAlgn val="ctr"/>
        <c:lblOffset val="100"/>
        <c:noMultiLvlLbl val="0"/>
      </c:catAx>
      <c:valAx>
        <c:axId val="7811388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7811371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b-NO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nb-NO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Sett hjort per jegerdag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b-NO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Resultat!$A$2:$A$12</c:f>
              <c:numCache>
                <c:formatCode>General</c:formatCode>
                <c:ptCount val="11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  <c:pt idx="9">
                  <c:v>2022</c:v>
                </c:pt>
                <c:pt idx="10">
                  <c:v>2023</c:v>
                </c:pt>
              </c:numCache>
            </c:numRef>
          </c:cat>
          <c:val>
            <c:numRef>
              <c:f>Resultat!$B$2:$B$12</c:f>
              <c:numCache>
                <c:formatCode>General</c:formatCode>
                <c:ptCount val="11"/>
                <c:pt idx="0">
                  <c:v>0.15</c:v>
                </c:pt>
                <c:pt idx="1">
                  <c:v>0.13</c:v>
                </c:pt>
                <c:pt idx="2">
                  <c:v>0.18</c:v>
                </c:pt>
                <c:pt idx="3">
                  <c:v>0.25</c:v>
                </c:pt>
                <c:pt idx="4">
                  <c:v>0.31</c:v>
                </c:pt>
                <c:pt idx="5">
                  <c:v>0.31</c:v>
                </c:pt>
                <c:pt idx="6">
                  <c:v>0.34</c:v>
                </c:pt>
                <c:pt idx="7">
                  <c:v>0.26</c:v>
                </c:pt>
                <c:pt idx="8">
                  <c:v>0.42</c:v>
                </c:pt>
                <c:pt idx="9">
                  <c:v>0.41</c:v>
                </c:pt>
                <c:pt idx="10">
                  <c:v>0.57999999999999996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46C1-46C6-B53A-D4EE2F33A31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774263200"/>
        <c:axId val="774261888"/>
      </c:lineChart>
      <c:catAx>
        <c:axId val="7742632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774261888"/>
        <c:crosses val="autoZero"/>
        <c:auto val="1"/>
        <c:lblAlgn val="ctr"/>
        <c:lblOffset val="100"/>
        <c:noMultiLvlLbl val="0"/>
      </c:catAx>
      <c:valAx>
        <c:axId val="7742618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7742632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nb-NO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err="1"/>
              <a:t>Felte</a:t>
            </a:r>
            <a:r>
              <a:rPr lang="en-US" dirty="0"/>
              <a:t> </a:t>
            </a:r>
            <a:r>
              <a:rPr lang="en-US" dirty="0" err="1"/>
              <a:t>hjort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%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b-NO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Resultat!$B$1</c:f>
              <c:strCache>
                <c:ptCount val="1"/>
                <c:pt idx="0">
                  <c:v>Felte hannkalver i %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Resultat!$A$2:$A$12</c:f>
              <c:numCache>
                <c:formatCode>General</c:formatCode>
                <c:ptCount val="11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  <c:pt idx="9">
                  <c:v>2022</c:v>
                </c:pt>
                <c:pt idx="10">
                  <c:v>2023</c:v>
                </c:pt>
              </c:numCache>
            </c:numRef>
          </c:cat>
          <c:val>
            <c:numRef>
              <c:f>Resultat!$B$2:$B$12</c:f>
              <c:numCache>
                <c:formatCode>General</c:formatCode>
                <c:ptCount val="11"/>
                <c:pt idx="0">
                  <c:v>18</c:v>
                </c:pt>
                <c:pt idx="1">
                  <c:v>12</c:v>
                </c:pt>
                <c:pt idx="2">
                  <c:v>9</c:v>
                </c:pt>
                <c:pt idx="3">
                  <c:v>12</c:v>
                </c:pt>
                <c:pt idx="4">
                  <c:v>13</c:v>
                </c:pt>
                <c:pt idx="5">
                  <c:v>14</c:v>
                </c:pt>
                <c:pt idx="6">
                  <c:v>15</c:v>
                </c:pt>
                <c:pt idx="7">
                  <c:v>15</c:v>
                </c:pt>
                <c:pt idx="8">
                  <c:v>15</c:v>
                </c:pt>
                <c:pt idx="9">
                  <c:v>11</c:v>
                </c:pt>
                <c:pt idx="10">
                  <c:v>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1F0-42DF-B3B5-B8F8EAE143F7}"/>
            </c:ext>
          </c:extLst>
        </c:ser>
        <c:ser>
          <c:idx val="1"/>
          <c:order val="1"/>
          <c:tx>
            <c:strRef>
              <c:f>Resultat!$C$1</c:f>
              <c:strCache>
                <c:ptCount val="1"/>
                <c:pt idx="0">
                  <c:v>Felte hunnkalver i %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Resultat!$A$2:$A$12</c:f>
              <c:numCache>
                <c:formatCode>General</c:formatCode>
                <c:ptCount val="11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  <c:pt idx="9">
                  <c:v>2022</c:v>
                </c:pt>
                <c:pt idx="10">
                  <c:v>2023</c:v>
                </c:pt>
              </c:numCache>
            </c:numRef>
          </c:cat>
          <c:val>
            <c:numRef>
              <c:f>Resultat!$C$2:$C$12</c:f>
              <c:numCache>
                <c:formatCode>General</c:formatCode>
                <c:ptCount val="11"/>
                <c:pt idx="0">
                  <c:v>10</c:v>
                </c:pt>
                <c:pt idx="1">
                  <c:v>2</c:v>
                </c:pt>
                <c:pt idx="2">
                  <c:v>10</c:v>
                </c:pt>
                <c:pt idx="3">
                  <c:v>12</c:v>
                </c:pt>
                <c:pt idx="4">
                  <c:v>16</c:v>
                </c:pt>
                <c:pt idx="5">
                  <c:v>14</c:v>
                </c:pt>
                <c:pt idx="6">
                  <c:v>15</c:v>
                </c:pt>
                <c:pt idx="7">
                  <c:v>12</c:v>
                </c:pt>
                <c:pt idx="8">
                  <c:v>12</c:v>
                </c:pt>
                <c:pt idx="9">
                  <c:v>17</c:v>
                </c:pt>
                <c:pt idx="10">
                  <c:v>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1F0-42DF-B3B5-B8F8EAE143F7}"/>
            </c:ext>
          </c:extLst>
        </c:ser>
        <c:ser>
          <c:idx val="2"/>
          <c:order val="2"/>
          <c:tx>
            <c:strRef>
              <c:f>Resultat!$D$1</c:f>
              <c:strCache>
                <c:ptCount val="1"/>
                <c:pt idx="0">
                  <c:v>Felte 1-årige hanner i %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numRef>
              <c:f>Resultat!$A$2:$A$12</c:f>
              <c:numCache>
                <c:formatCode>General</c:formatCode>
                <c:ptCount val="11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  <c:pt idx="9">
                  <c:v>2022</c:v>
                </c:pt>
                <c:pt idx="10">
                  <c:v>2023</c:v>
                </c:pt>
              </c:numCache>
            </c:numRef>
          </c:cat>
          <c:val>
            <c:numRef>
              <c:f>Resultat!$D$2:$D$12</c:f>
              <c:numCache>
                <c:formatCode>General</c:formatCode>
                <c:ptCount val="11"/>
                <c:pt idx="0">
                  <c:v>7</c:v>
                </c:pt>
                <c:pt idx="1">
                  <c:v>21</c:v>
                </c:pt>
                <c:pt idx="2">
                  <c:v>20</c:v>
                </c:pt>
                <c:pt idx="3">
                  <c:v>18</c:v>
                </c:pt>
                <c:pt idx="4">
                  <c:v>14</c:v>
                </c:pt>
                <c:pt idx="5">
                  <c:v>19</c:v>
                </c:pt>
                <c:pt idx="6">
                  <c:v>17</c:v>
                </c:pt>
                <c:pt idx="7">
                  <c:v>12</c:v>
                </c:pt>
                <c:pt idx="8">
                  <c:v>21</c:v>
                </c:pt>
                <c:pt idx="9">
                  <c:v>20</c:v>
                </c:pt>
                <c:pt idx="10">
                  <c:v>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1F0-42DF-B3B5-B8F8EAE143F7}"/>
            </c:ext>
          </c:extLst>
        </c:ser>
        <c:ser>
          <c:idx val="3"/>
          <c:order val="3"/>
          <c:tx>
            <c:strRef>
              <c:f>Resultat!$E$1</c:f>
              <c:strCache>
                <c:ptCount val="1"/>
                <c:pt idx="0">
                  <c:v>Felte 1-årige hunner i %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numRef>
              <c:f>Resultat!$A$2:$A$12</c:f>
              <c:numCache>
                <c:formatCode>General</c:formatCode>
                <c:ptCount val="11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  <c:pt idx="9">
                  <c:v>2022</c:v>
                </c:pt>
                <c:pt idx="10">
                  <c:v>2023</c:v>
                </c:pt>
              </c:numCache>
            </c:numRef>
          </c:cat>
          <c:val>
            <c:numRef>
              <c:f>Resultat!$E$2:$E$12</c:f>
              <c:numCache>
                <c:formatCode>General</c:formatCode>
                <c:ptCount val="11"/>
                <c:pt idx="0">
                  <c:v>12</c:v>
                </c:pt>
                <c:pt idx="1">
                  <c:v>11</c:v>
                </c:pt>
                <c:pt idx="2">
                  <c:v>12</c:v>
                </c:pt>
                <c:pt idx="3">
                  <c:v>14</c:v>
                </c:pt>
                <c:pt idx="4">
                  <c:v>11</c:v>
                </c:pt>
                <c:pt idx="5">
                  <c:v>11</c:v>
                </c:pt>
                <c:pt idx="6">
                  <c:v>7</c:v>
                </c:pt>
                <c:pt idx="7">
                  <c:v>17</c:v>
                </c:pt>
                <c:pt idx="8">
                  <c:v>9</c:v>
                </c:pt>
                <c:pt idx="9">
                  <c:v>13</c:v>
                </c:pt>
                <c:pt idx="10">
                  <c:v>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71F0-42DF-B3B5-B8F8EAE143F7}"/>
            </c:ext>
          </c:extLst>
        </c:ser>
        <c:ser>
          <c:idx val="4"/>
          <c:order val="4"/>
          <c:tx>
            <c:strRef>
              <c:f>Resultat!$F$1</c:f>
              <c:strCache>
                <c:ptCount val="1"/>
                <c:pt idx="0">
                  <c:v>Felte eldre hanner i %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numRef>
              <c:f>Resultat!$A$2:$A$12</c:f>
              <c:numCache>
                <c:formatCode>General</c:formatCode>
                <c:ptCount val="11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  <c:pt idx="9">
                  <c:v>2022</c:v>
                </c:pt>
                <c:pt idx="10">
                  <c:v>2023</c:v>
                </c:pt>
              </c:numCache>
            </c:numRef>
          </c:cat>
          <c:val>
            <c:numRef>
              <c:f>Resultat!$F$2:$F$12</c:f>
              <c:numCache>
                <c:formatCode>General</c:formatCode>
                <c:ptCount val="11"/>
                <c:pt idx="0">
                  <c:v>24</c:v>
                </c:pt>
                <c:pt idx="1">
                  <c:v>26</c:v>
                </c:pt>
                <c:pt idx="2">
                  <c:v>22</c:v>
                </c:pt>
                <c:pt idx="3">
                  <c:v>18</c:v>
                </c:pt>
                <c:pt idx="4">
                  <c:v>24</c:v>
                </c:pt>
                <c:pt idx="5">
                  <c:v>21</c:v>
                </c:pt>
                <c:pt idx="6">
                  <c:v>26</c:v>
                </c:pt>
                <c:pt idx="7">
                  <c:v>22</c:v>
                </c:pt>
                <c:pt idx="8">
                  <c:v>20</c:v>
                </c:pt>
                <c:pt idx="9">
                  <c:v>19</c:v>
                </c:pt>
                <c:pt idx="10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71F0-42DF-B3B5-B8F8EAE143F7}"/>
            </c:ext>
          </c:extLst>
        </c:ser>
        <c:ser>
          <c:idx val="5"/>
          <c:order val="5"/>
          <c:tx>
            <c:strRef>
              <c:f>Resultat!$G$1</c:f>
              <c:strCache>
                <c:ptCount val="1"/>
                <c:pt idx="0">
                  <c:v>Felte eldre hunner i %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numRef>
              <c:f>Resultat!$A$2:$A$12</c:f>
              <c:numCache>
                <c:formatCode>General</c:formatCode>
                <c:ptCount val="11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  <c:pt idx="9">
                  <c:v>2022</c:v>
                </c:pt>
                <c:pt idx="10">
                  <c:v>2023</c:v>
                </c:pt>
              </c:numCache>
            </c:numRef>
          </c:cat>
          <c:val>
            <c:numRef>
              <c:f>Resultat!$G$2:$G$12</c:f>
              <c:numCache>
                <c:formatCode>General</c:formatCode>
                <c:ptCount val="11"/>
                <c:pt idx="0">
                  <c:v>28</c:v>
                </c:pt>
                <c:pt idx="1">
                  <c:v>28</c:v>
                </c:pt>
                <c:pt idx="2">
                  <c:v>28</c:v>
                </c:pt>
                <c:pt idx="3">
                  <c:v>27</c:v>
                </c:pt>
                <c:pt idx="4">
                  <c:v>23</c:v>
                </c:pt>
                <c:pt idx="5">
                  <c:v>21</c:v>
                </c:pt>
                <c:pt idx="6">
                  <c:v>20</c:v>
                </c:pt>
                <c:pt idx="7">
                  <c:v>21</c:v>
                </c:pt>
                <c:pt idx="8">
                  <c:v>23</c:v>
                </c:pt>
                <c:pt idx="9">
                  <c:v>20</c:v>
                </c:pt>
                <c:pt idx="10">
                  <c:v>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71F0-42DF-B3B5-B8F8EAE143F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815238264"/>
        <c:axId val="815243840"/>
      </c:barChart>
      <c:catAx>
        <c:axId val="8152382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815243840"/>
        <c:crosses val="autoZero"/>
        <c:auto val="1"/>
        <c:lblAlgn val="ctr"/>
        <c:lblOffset val="100"/>
        <c:noMultiLvlLbl val="0"/>
      </c:catAx>
      <c:valAx>
        <c:axId val="8152438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8152382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b-NO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nb-NO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b-NO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Resultat!$B$1</c:f>
              <c:strCache>
                <c:ptCount val="1"/>
                <c:pt idx="0">
                  <c:v>Sett kalv per ku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Resultat!$A$2:$A$12</c:f>
              <c:numCache>
                <c:formatCode>General</c:formatCode>
                <c:ptCount val="11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  <c:pt idx="9">
                  <c:v>2022</c:v>
                </c:pt>
                <c:pt idx="10">
                  <c:v>2023</c:v>
                </c:pt>
              </c:numCache>
            </c:numRef>
          </c:cat>
          <c:val>
            <c:numRef>
              <c:f>Resultat!$B$2:$B$12</c:f>
              <c:numCache>
                <c:formatCode>General</c:formatCode>
                <c:ptCount val="11"/>
                <c:pt idx="0">
                  <c:v>0.56000000000000005</c:v>
                </c:pt>
                <c:pt idx="1">
                  <c:v>0.56000000000000005</c:v>
                </c:pt>
                <c:pt idx="2">
                  <c:v>0.67</c:v>
                </c:pt>
                <c:pt idx="3">
                  <c:v>0.55000000000000004</c:v>
                </c:pt>
                <c:pt idx="4">
                  <c:v>0.68</c:v>
                </c:pt>
                <c:pt idx="5">
                  <c:v>0.37</c:v>
                </c:pt>
                <c:pt idx="6">
                  <c:v>0.59</c:v>
                </c:pt>
                <c:pt idx="7">
                  <c:v>0.56000000000000005</c:v>
                </c:pt>
                <c:pt idx="8">
                  <c:v>0.5</c:v>
                </c:pt>
                <c:pt idx="9">
                  <c:v>0.31</c:v>
                </c:pt>
                <c:pt idx="10">
                  <c:v>0.3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B12A-4384-A999-D085BA06B51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718908568"/>
        <c:axId val="718904632"/>
      </c:lineChart>
      <c:catAx>
        <c:axId val="7189085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718904632"/>
        <c:crosses val="autoZero"/>
        <c:auto val="1"/>
        <c:lblAlgn val="ctr"/>
        <c:lblOffset val="100"/>
        <c:noMultiLvlLbl val="0"/>
      </c:catAx>
      <c:valAx>
        <c:axId val="7189046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7189085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nb-NO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err="1"/>
              <a:t>Antall</a:t>
            </a:r>
            <a:r>
              <a:rPr lang="en-US" dirty="0"/>
              <a:t> </a:t>
            </a:r>
            <a:r>
              <a:rPr lang="en-US" dirty="0" err="1"/>
              <a:t>sette</a:t>
            </a:r>
            <a:r>
              <a:rPr lang="en-US" dirty="0"/>
              <a:t> </a:t>
            </a:r>
            <a:r>
              <a:rPr lang="en-US" dirty="0" err="1"/>
              <a:t>elg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b-NO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Resultat!$I$1</c:f>
              <c:strCache>
                <c:ptCount val="1"/>
                <c:pt idx="0">
                  <c:v>Sum sette elg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Resultat!$A$2:$A$12</c:f>
              <c:numCache>
                <c:formatCode>General</c:formatCode>
                <c:ptCount val="11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  <c:pt idx="9">
                  <c:v>2022</c:v>
                </c:pt>
                <c:pt idx="10">
                  <c:v>2023</c:v>
                </c:pt>
              </c:numCache>
            </c:numRef>
          </c:cat>
          <c:val>
            <c:numRef>
              <c:f>Resultat!$I$2:$I$12</c:f>
              <c:numCache>
                <c:formatCode>General</c:formatCode>
                <c:ptCount val="11"/>
                <c:pt idx="0">
                  <c:v>690</c:v>
                </c:pt>
                <c:pt idx="1">
                  <c:v>717</c:v>
                </c:pt>
                <c:pt idx="2">
                  <c:v>632</c:v>
                </c:pt>
                <c:pt idx="3">
                  <c:v>564</c:v>
                </c:pt>
                <c:pt idx="4">
                  <c:v>604</c:v>
                </c:pt>
                <c:pt idx="5">
                  <c:v>725</c:v>
                </c:pt>
                <c:pt idx="6">
                  <c:v>832</c:v>
                </c:pt>
                <c:pt idx="7">
                  <c:v>876</c:v>
                </c:pt>
                <c:pt idx="8">
                  <c:v>864</c:v>
                </c:pt>
                <c:pt idx="9">
                  <c:v>679</c:v>
                </c:pt>
                <c:pt idx="10">
                  <c:v>652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324-4D90-979D-D56A72629BF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822728304"/>
        <c:axId val="822729616"/>
      </c:lineChart>
      <c:catAx>
        <c:axId val="8227283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822729616"/>
        <c:crosses val="autoZero"/>
        <c:auto val="1"/>
        <c:lblAlgn val="ctr"/>
        <c:lblOffset val="100"/>
        <c:noMultiLvlLbl val="0"/>
      </c:catAx>
      <c:valAx>
        <c:axId val="8227296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8227283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nb-NO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Sett elg og antall jegerdager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b-NO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Resultat!$I$1</c:f>
              <c:strCache>
                <c:ptCount val="1"/>
                <c:pt idx="0">
                  <c:v>Sum sette elg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Resultat!$A$2:$A$12</c:f>
              <c:numCache>
                <c:formatCode>General</c:formatCode>
                <c:ptCount val="11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  <c:pt idx="9">
                  <c:v>2022</c:v>
                </c:pt>
                <c:pt idx="10">
                  <c:v>2023</c:v>
                </c:pt>
              </c:numCache>
            </c:numRef>
          </c:cat>
          <c:val>
            <c:numRef>
              <c:f>Resultat!$I$2:$I$12</c:f>
              <c:numCache>
                <c:formatCode>General</c:formatCode>
                <c:ptCount val="11"/>
                <c:pt idx="0">
                  <c:v>690</c:v>
                </c:pt>
                <c:pt idx="1">
                  <c:v>717</c:v>
                </c:pt>
                <c:pt idx="2">
                  <c:v>632</c:v>
                </c:pt>
                <c:pt idx="3">
                  <c:v>564</c:v>
                </c:pt>
                <c:pt idx="4">
                  <c:v>604</c:v>
                </c:pt>
                <c:pt idx="5">
                  <c:v>725</c:v>
                </c:pt>
                <c:pt idx="6">
                  <c:v>832</c:v>
                </c:pt>
                <c:pt idx="7">
                  <c:v>876</c:v>
                </c:pt>
                <c:pt idx="8">
                  <c:v>864</c:v>
                </c:pt>
                <c:pt idx="9">
                  <c:v>679</c:v>
                </c:pt>
                <c:pt idx="10">
                  <c:v>652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C705-4195-A90A-2B578C68AF27}"/>
            </c:ext>
          </c:extLst>
        </c:ser>
        <c:ser>
          <c:idx val="1"/>
          <c:order val="1"/>
          <c:tx>
            <c:strRef>
              <c:f>Resultat!$J$1</c:f>
              <c:strCache>
                <c:ptCount val="1"/>
                <c:pt idx="0">
                  <c:v>Antall jegerdager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Resultat!$A$2:$A$12</c:f>
              <c:numCache>
                <c:formatCode>General</c:formatCode>
                <c:ptCount val="11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  <c:pt idx="9">
                  <c:v>2022</c:v>
                </c:pt>
                <c:pt idx="10">
                  <c:v>2023</c:v>
                </c:pt>
              </c:numCache>
            </c:numRef>
          </c:cat>
          <c:val>
            <c:numRef>
              <c:f>Resultat!$J$2:$J$12</c:f>
              <c:numCache>
                <c:formatCode>General</c:formatCode>
                <c:ptCount val="11"/>
                <c:pt idx="0">
                  <c:v>2268</c:v>
                </c:pt>
                <c:pt idx="1">
                  <c:v>2132</c:v>
                </c:pt>
                <c:pt idx="2">
                  <c:v>1949</c:v>
                </c:pt>
                <c:pt idx="3">
                  <c:v>1828</c:v>
                </c:pt>
                <c:pt idx="4">
                  <c:v>1747</c:v>
                </c:pt>
                <c:pt idx="5">
                  <c:v>2060</c:v>
                </c:pt>
                <c:pt idx="6">
                  <c:v>1772</c:v>
                </c:pt>
                <c:pt idx="7">
                  <c:v>2140</c:v>
                </c:pt>
                <c:pt idx="8">
                  <c:v>1834</c:v>
                </c:pt>
                <c:pt idx="9">
                  <c:v>1662</c:v>
                </c:pt>
                <c:pt idx="10">
                  <c:v>1670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C705-4195-A90A-2B578C68AF2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806865568"/>
        <c:axId val="806862616"/>
      </c:lineChart>
      <c:catAx>
        <c:axId val="8068655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806862616"/>
        <c:crosses val="autoZero"/>
        <c:auto val="1"/>
        <c:lblAlgn val="ctr"/>
        <c:lblOffset val="100"/>
        <c:noMultiLvlLbl val="0"/>
      </c:catAx>
      <c:valAx>
        <c:axId val="8068626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8068655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b-NO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nb-NO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nb-NO" dirty="0"/>
              <a:t>Sett elg per jegerdag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b-NO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Resultat!$C$1</c:f>
              <c:strCache>
                <c:ptCount val="1"/>
                <c:pt idx="0">
                  <c:v>Sett per jegerdag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Resultat!$A$2:$A$12</c:f>
              <c:numCache>
                <c:formatCode>General</c:formatCode>
                <c:ptCount val="11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  <c:pt idx="9">
                  <c:v>2022</c:v>
                </c:pt>
                <c:pt idx="10">
                  <c:v>2023</c:v>
                </c:pt>
              </c:numCache>
            </c:numRef>
          </c:cat>
          <c:val>
            <c:numRef>
              <c:f>Resultat!$C$2:$C$12</c:f>
              <c:numCache>
                <c:formatCode>General</c:formatCode>
                <c:ptCount val="11"/>
                <c:pt idx="0">
                  <c:v>0.3</c:v>
                </c:pt>
                <c:pt idx="1">
                  <c:v>0.34</c:v>
                </c:pt>
                <c:pt idx="2">
                  <c:v>0.32</c:v>
                </c:pt>
                <c:pt idx="3">
                  <c:v>0.31</c:v>
                </c:pt>
                <c:pt idx="4">
                  <c:v>0.35</c:v>
                </c:pt>
                <c:pt idx="5">
                  <c:v>0.35</c:v>
                </c:pt>
                <c:pt idx="6">
                  <c:v>0.47</c:v>
                </c:pt>
                <c:pt idx="7">
                  <c:v>0.41</c:v>
                </c:pt>
                <c:pt idx="8">
                  <c:v>0.47</c:v>
                </c:pt>
                <c:pt idx="9">
                  <c:v>0.41</c:v>
                </c:pt>
                <c:pt idx="10">
                  <c:v>0.39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40C9-427E-ACFB-419E37AB1ED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36367920"/>
        <c:axId val="723412848"/>
      </c:lineChart>
      <c:catAx>
        <c:axId val="5363679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723412848"/>
        <c:crosses val="autoZero"/>
        <c:auto val="1"/>
        <c:lblAlgn val="ctr"/>
        <c:lblOffset val="100"/>
        <c:noMultiLvlLbl val="0"/>
      </c:catAx>
      <c:valAx>
        <c:axId val="7234128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5363679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nb-NO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b-NO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Resultat!$B$1</c:f>
              <c:strCache>
                <c:ptCount val="1"/>
                <c:pt idx="0">
                  <c:v>Felt per jegerdag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Resultat!$A$2:$A$12</c:f>
              <c:numCache>
                <c:formatCode>General</c:formatCode>
                <c:ptCount val="11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  <c:pt idx="9">
                  <c:v>2022</c:v>
                </c:pt>
                <c:pt idx="10">
                  <c:v>2023</c:v>
                </c:pt>
              </c:numCache>
            </c:numRef>
          </c:cat>
          <c:val>
            <c:numRef>
              <c:f>Resultat!$B$2:$B$12</c:f>
              <c:numCache>
                <c:formatCode>General</c:formatCode>
                <c:ptCount val="11"/>
                <c:pt idx="0">
                  <c:v>3.5000000000000003E-2</c:v>
                </c:pt>
                <c:pt idx="1">
                  <c:v>3.4000000000000002E-2</c:v>
                </c:pt>
                <c:pt idx="2">
                  <c:v>3.1E-2</c:v>
                </c:pt>
                <c:pt idx="3">
                  <c:v>3.5000000000000003E-2</c:v>
                </c:pt>
                <c:pt idx="4">
                  <c:v>2.8000000000000001E-2</c:v>
                </c:pt>
                <c:pt idx="5">
                  <c:v>2.5000000000000001E-2</c:v>
                </c:pt>
                <c:pt idx="6">
                  <c:v>3.5999999999999997E-2</c:v>
                </c:pt>
                <c:pt idx="7">
                  <c:v>3.2000000000000001E-2</c:v>
                </c:pt>
                <c:pt idx="8">
                  <c:v>2.5999999999999999E-2</c:v>
                </c:pt>
                <c:pt idx="9">
                  <c:v>2.8000000000000001E-2</c:v>
                </c:pt>
                <c:pt idx="10">
                  <c:v>2.3E-2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9E9A-4AEA-9A50-74E7D1F2869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808012672"/>
        <c:axId val="808009064"/>
      </c:lineChart>
      <c:catAx>
        <c:axId val="8080126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808009064"/>
        <c:crosses val="autoZero"/>
        <c:auto val="1"/>
        <c:lblAlgn val="ctr"/>
        <c:lblOffset val="100"/>
        <c:noMultiLvlLbl val="0"/>
      </c:catAx>
      <c:valAx>
        <c:axId val="8080090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8080126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nb-NO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Felte elg i %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b-NO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Resultat!$B$1</c:f>
              <c:strCache>
                <c:ptCount val="1"/>
                <c:pt idx="0">
                  <c:v>Felte hannkalver i %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Resultat!$A$2:$A$12</c:f>
              <c:numCache>
                <c:formatCode>General</c:formatCode>
                <c:ptCount val="11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  <c:pt idx="9">
                  <c:v>2022</c:v>
                </c:pt>
                <c:pt idx="10">
                  <c:v>2023</c:v>
                </c:pt>
              </c:numCache>
            </c:numRef>
          </c:cat>
          <c:val>
            <c:numRef>
              <c:f>Resultat!$B$2:$B$12</c:f>
              <c:numCache>
                <c:formatCode>General</c:formatCode>
                <c:ptCount val="11"/>
                <c:pt idx="0">
                  <c:v>11</c:v>
                </c:pt>
                <c:pt idx="1">
                  <c:v>18</c:v>
                </c:pt>
                <c:pt idx="2">
                  <c:v>11</c:v>
                </c:pt>
                <c:pt idx="3">
                  <c:v>13</c:v>
                </c:pt>
                <c:pt idx="4">
                  <c:v>17</c:v>
                </c:pt>
                <c:pt idx="5">
                  <c:v>8</c:v>
                </c:pt>
                <c:pt idx="6">
                  <c:v>11</c:v>
                </c:pt>
                <c:pt idx="7">
                  <c:v>13</c:v>
                </c:pt>
                <c:pt idx="8">
                  <c:v>10</c:v>
                </c:pt>
                <c:pt idx="9">
                  <c:v>21</c:v>
                </c:pt>
                <c:pt idx="10">
                  <c:v>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352-4339-8575-EEA93BA013B6}"/>
            </c:ext>
          </c:extLst>
        </c:ser>
        <c:ser>
          <c:idx val="1"/>
          <c:order val="1"/>
          <c:tx>
            <c:strRef>
              <c:f>Resultat!$C$1</c:f>
              <c:strCache>
                <c:ptCount val="1"/>
                <c:pt idx="0">
                  <c:v>Felte hunnkalver i %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Resultat!$A$2:$A$12</c:f>
              <c:numCache>
                <c:formatCode>General</c:formatCode>
                <c:ptCount val="11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  <c:pt idx="9">
                  <c:v>2022</c:v>
                </c:pt>
                <c:pt idx="10">
                  <c:v>2023</c:v>
                </c:pt>
              </c:numCache>
            </c:numRef>
          </c:cat>
          <c:val>
            <c:numRef>
              <c:f>Resultat!$C$2:$C$12</c:f>
              <c:numCache>
                <c:formatCode>General</c:formatCode>
                <c:ptCount val="11"/>
                <c:pt idx="0">
                  <c:v>7</c:v>
                </c:pt>
                <c:pt idx="1">
                  <c:v>6</c:v>
                </c:pt>
                <c:pt idx="2">
                  <c:v>10</c:v>
                </c:pt>
                <c:pt idx="3">
                  <c:v>19</c:v>
                </c:pt>
                <c:pt idx="4">
                  <c:v>8</c:v>
                </c:pt>
                <c:pt idx="5">
                  <c:v>14</c:v>
                </c:pt>
                <c:pt idx="6">
                  <c:v>10</c:v>
                </c:pt>
                <c:pt idx="7">
                  <c:v>22</c:v>
                </c:pt>
                <c:pt idx="8">
                  <c:v>12</c:v>
                </c:pt>
                <c:pt idx="9">
                  <c:v>10</c:v>
                </c:pt>
                <c:pt idx="10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352-4339-8575-EEA93BA013B6}"/>
            </c:ext>
          </c:extLst>
        </c:ser>
        <c:ser>
          <c:idx val="2"/>
          <c:order val="2"/>
          <c:tx>
            <c:strRef>
              <c:f>Resultat!$D$1</c:f>
              <c:strCache>
                <c:ptCount val="1"/>
                <c:pt idx="0">
                  <c:v>Felte 1-årige hanner i %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numRef>
              <c:f>Resultat!$A$2:$A$12</c:f>
              <c:numCache>
                <c:formatCode>General</c:formatCode>
                <c:ptCount val="11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  <c:pt idx="9">
                  <c:v>2022</c:v>
                </c:pt>
                <c:pt idx="10">
                  <c:v>2023</c:v>
                </c:pt>
              </c:numCache>
            </c:numRef>
          </c:cat>
          <c:val>
            <c:numRef>
              <c:f>Resultat!$D$2:$D$12</c:f>
              <c:numCache>
                <c:formatCode>General</c:formatCode>
                <c:ptCount val="11"/>
                <c:pt idx="0">
                  <c:v>21</c:v>
                </c:pt>
                <c:pt idx="1">
                  <c:v>20</c:v>
                </c:pt>
                <c:pt idx="2">
                  <c:v>17</c:v>
                </c:pt>
                <c:pt idx="3">
                  <c:v>17</c:v>
                </c:pt>
                <c:pt idx="4">
                  <c:v>19</c:v>
                </c:pt>
                <c:pt idx="5">
                  <c:v>18</c:v>
                </c:pt>
                <c:pt idx="6">
                  <c:v>29</c:v>
                </c:pt>
                <c:pt idx="7">
                  <c:v>15</c:v>
                </c:pt>
                <c:pt idx="8">
                  <c:v>20</c:v>
                </c:pt>
                <c:pt idx="9">
                  <c:v>8</c:v>
                </c:pt>
                <c:pt idx="10">
                  <c:v>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352-4339-8575-EEA93BA013B6}"/>
            </c:ext>
          </c:extLst>
        </c:ser>
        <c:ser>
          <c:idx val="3"/>
          <c:order val="3"/>
          <c:tx>
            <c:strRef>
              <c:f>Resultat!$E$1</c:f>
              <c:strCache>
                <c:ptCount val="1"/>
                <c:pt idx="0">
                  <c:v>Felte 1-årige hunner i %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numRef>
              <c:f>Resultat!$A$2:$A$12</c:f>
              <c:numCache>
                <c:formatCode>General</c:formatCode>
                <c:ptCount val="11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  <c:pt idx="9">
                  <c:v>2022</c:v>
                </c:pt>
                <c:pt idx="10">
                  <c:v>2023</c:v>
                </c:pt>
              </c:numCache>
            </c:numRef>
          </c:cat>
          <c:val>
            <c:numRef>
              <c:f>Resultat!$E$2:$E$12</c:f>
              <c:numCache>
                <c:formatCode>General</c:formatCode>
                <c:ptCount val="11"/>
                <c:pt idx="0">
                  <c:v>23</c:v>
                </c:pt>
                <c:pt idx="1">
                  <c:v>14</c:v>
                </c:pt>
                <c:pt idx="2">
                  <c:v>13</c:v>
                </c:pt>
                <c:pt idx="3">
                  <c:v>13</c:v>
                </c:pt>
                <c:pt idx="4">
                  <c:v>12</c:v>
                </c:pt>
                <c:pt idx="5">
                  <c:v>16</c:v>
                </c:pt>
                <c:pt idx="6">
                  <c:v>6</c:v>
                </c:pt>
                <c:pt idx="7">
                  <c:v>16</c:v>
                </c:pt>
                <c:pt idx="8">
                  <c:v>20</c:v>
                </c:pt>
                <c:pt idx="9">
                  <c:v>17</c:v>
                </c:pt>
                <c:pt idx="10">
                  <c:v>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8352-4339-8575-EEA93BA013B6}"/>
            </c:ext>
          </c:extLst>
        </c:ser>
        <c:ser>
          <c:idx val="4"/>
          <c:order val="4"/>
          <c:tx>
            <c:strRef>
              <c:f>Resultat!$F$1</c:f>
              <c:strCache>
                <c:ptCount val="1"/>
                <c:pt idx="0">
                  <c:v>Felte eldre hanner i %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numRef>
              <c:f>Resultat!$A$2:$A$12</c:f>
              <c:numCache>
                <c:formatCode>General</c:formatCode>
                <c:ptCount val="11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  <c:pt idx="9">
                  <c:v>2022</c:v>
                </c:pt>
                <c:pt idx="10">
                  <c:v>2023</c:v>
                </c:pt>
              </c:numCache>
            </c:numRef>
          </c:cat>
          <c:val>
            <c:numRef>
              <c:f>Resultat!$F$2:$F$12</c:f>
              <c:numCache>
                <c:formatCode>General</c:formatCode>
                <c:ptCount val="11"/>
                <c:pt idx="0">
                  <c:v>21</c:v>
                </c:pt>
                <c:pt idx="1">
                  <c:v>29</c:v>
                </c:pt>
                <c:pt idx="2">
                  <c:v>37</c:v>
                </c:pt>
                <c:pt idx="3">
                  <c:v>23</c:v>
                </c:pt>
                <c:pt idx="4">
                  <c:v>23</c:v>
                </c:pt>
                <c:pt idx="5">
                  <c:v>24</c:v>
                </c:pt>
                <c:pt idx="6">
                  <c:v>19</c:v>
                </c:pt>
                <c:pt idx="7">
                  <c:v>21</c:v>
                </c:pt>
                <c:pt idx="8">
                  <c:v>28</c:v>
                </c:pt>
                <c:pt idx="9">
                  <c:v>23</c:v>
                </c:pt>
                <c:pt idx="10">
                  <c:v>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8352-4339-8575-EEA93BA013B6}"/>
            </c:ext>
          </c:extLst>
        </c:ser>
        <c:ser>
          <c:idx val="5"/>
          <c:order val="5"/>
          <c:tx>
            <c:strRef>
              <c:f>Resultat!$G$1</c:f>
              <c:strCache>
                <c:ptCount val="1"/>
                <c:pt idx="0">
                  <c:v>Felte eldre hunner i %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numRef>
              <c:f>Resultat!$A$2:$A$12</c:f>
              <c:numCache>
                <c:formatCode>General</c:formatCode>
                <c:ptCount val="11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  <c:pt idx="9">
                  <c:v>2022</c:v>
                </c:pt>
                <c:pt idx="10">
                  <c:v>2023</c:v>
                </c:pt>
              </c:numCache>
            </c:numRef>
          </c:cat>
          <c:val>
            <c:numRef>
              <c:f>Resultat!$G$2:$G$12</c:f>
              <c:numCache>
                <c:formatCode>General</c:formatCode>
                <c:ptCount val="11"/>
                <c:pt idx="0">
                  <c:v>17</c:v>
                </c:pt>
                <c:pt idx="1">
                  <c:v>12</c:v>
                </c:pt>
                <c:pt idx="2">
                  <c:v>13</c:v>
                </c:pt>
                <c:pt idx="3">
                  <c:v>16</c:v>
                </c:pt>
                <c:pt idx="4">
                  <c:v>21</c:v>
                </c:pt>
                <c:pt idx="5">
                  <c:v>22</c:v>
                </c:pt>
                <c:pt idx="6">
                  <c:v>24</c:v>
                </c:pt>
                <c:pt idx="7">
                  <c:v>13</c:v>
                </c:pt>
                <c:pt idx="8">
                  <c:v>10</c:v>
                </c:pt>
                <c:pt idx="9">
                  <c:v>21</c:v>
                </c:pt>
                <c:pt idx="10">
                  <c:v>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8352-4339-8575-EEA93BA013B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810864776"/>
        <c:axId val="810862152"/>
      </c:barChart>
      <c:catAx>
        <c:axId val="8108647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810862152"/>
        <c:crosses val="autoZero"/>
        <c:auto val="1"/>
        <c:lblAlgn val="ctr"/>
        <c:lblOffset val="100"/>
        <c:noMultiLvlLbl val="0"/>
      </c:catAx>
      <c:valAx>
        <c:axId val="8108621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8108647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b-NO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nb-NO"/>
    </a:p>
  </c:txPr>
  <c:externalData r:id="rId4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Gjennomsnittsvekt elgkalv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b-NO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Resultat!$I$2</c:f>
              <c:strCache>
                <c:ptCount val="1"/>
                <c:pt idx="0">
                  <c:v>Gjennomsnittsvekt kukalver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Resultat!$A$3:$A$13</c:f>
              <c:numCache>
                <c:formatCode>General</c:formatCode>
                <c:ptCount val="11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  <c:pt idx="9">
                  <c:v>2022</c:v>
                </c:pt>
                <c:pt idx="10">
                  <c:v>2023</c:v>
                </c:pt>
              </c:numCache>
            </c:numRef>
          </c:cat>
          <c:val>
            <c:numRef>
              <c:f>Resultat!$I$3:$I$13</c:f>
              <c:numCache>
                <c:formatCode>General</c:formatCode>
                <c:ptCount val="11"/>
                <c:pt idx="0">
                  <c:v>46.25</c:v>
                </c:pt>
                <c:pt idx="1">
                  <c:v>51.6</c:v>
                </c:pt>
                <c:pt idx="2">
                  <c:v>56.14</c:v>
                </c:pt>
                <c:pt idx="3">
                  <c:v>57.08</c:v>
                </c:pt>
                <c:pt idx="4">
                  <c:v>61.5</c:v>
                </c:pt>
                <c:pt idx="5">
                  <c:v>47</c:v>
                </c:pt>
                <c:pt idx="6">
                  <c:v>54</c:v>
                </c:pt>
                <c:pt idx="7">
                  <c:v>51.86</c:v>
                </c:pt>
                <c:pt idx="8">
                  <c:v>41</c:v>
                </c:pt>
                <c:pt idx="9">
                  <c:v>50.4</c:v>
                </c:pt>
                <c:pt idx="10">
                  <c:v>41.5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2280-4D8D-AC36-1F9F31765DC7}"/>
            </c:ext>
          </c:extLst>
        </c:ser>
        <c:ser>
          <c:idx val="1"/>
          <c:order val="1"/>
          <c:tx>
            <c:strRef>
              <c:f>Resultat!$J$2</c:f>
              <c:strCache>
                <c:ptCount val="1"/>
                <c:pt idx="0">
                  <c:v>Gjennomsnittsvekt oksekalver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Resultat!$A$3:$A$13</c:f>
              <c:numCache>
                <c:formatCode>General</c:formatCode>
                <c:ptCount val="11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  <c:pt idx="9">
                  <c:v>2022</c:v>
                </c:pt>
                <c:pt idx="10">
                  <c:v>2023</c:v>
                </c:pt>
              </c:numCache>
            </c:numRef>
          </c:cat>
          <c:val>
            <c:numRef>
              <c:f>Resultat!$J$3:$J$13</c:f>
              <c:numCache>
                <c:formatCode>General</c:formatCode>
                <c:ptCount val="11"/>
                <c:pt idx="0">
                  <c:v>44.25</c:v>
                </c:pt>
                <c:pt idx="1">
                  <c:v>54.07</c:v>
                </c:pt>
                <c:pt idx="2">
                  <c:v>54</c:v>
                </c:pt>
                <c:pt idx="3">
                  <c:v>40.14</c:v>
                </c:pt>
                <c:pt idx="4">
                  <c:v>54.89</c:v>
                </c:pt>
                <c:pt idx="5">
                  <c:v>46.25</c:v>
                </c:pt>
                <c:pt idx="6">
                  <c:v>58.5</c:v>
                </c:pt>
                <c:pt idx="7">
                  <c:v>47.33</c:v>
                </c:pt>
                <c:pt idx="8">
                  <c:v>62.6</c:v>
                </c:pt>
                <c:pt idx="9">
                  <c:v>50.22</c:v>
                </c:pt>
                <c:pt idx="10">
                  <c:v>53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2280-4D8D-AC36-1F9F31765DC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815374144"/>
        <c:axId val="815372832"/>
      </c:lineChart>
      <c:catAx>
        <c:axId val="8153741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815372832"/>
        <c:crosses val="autoZero"/>
        <c:auto val="1"/>
        <c:lblAlgn val="ctr"/>
        <c:lblOffset val="100"/>
        <c:noMultiLvlLbl val="0"/>
      </c:catAx>
      <c:valAx>
        <c:axId val="8153728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8153741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b-NO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nb-NO"/>
    </a:p>
  </c:txPr>
  <c:externalData r:id="rId4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Gjennomsnittsvekt ungdyr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b-NO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Resultat!$M$1</c:f>
              <c:strCache>
                <c:ptCount val="1"/>
                <c:pt idx="0">
                  <c:v>Gjennomsnittsvekt kuer 1 ½ år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Resultat!$A$3:$A$13</c:f>
              <c:numCache>
                <c:formatCode>General</c:formatCode>
                <c:ptCount val="11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  <c:pt idx="9">
                  <c:v>2022</c:v>
                </c:pt>
                <c:pt idx="10">
                  <c:v>2023</c:v>
                </c:pt>
              </c:numCache>
            </c:numRef>
          </c:cat>
          <c:val>
            <c:numRef>
              <c:f>Resultat!$M$2:$M$12</c:f>
              <c:numCache>
                <c:formatCode>General</c:formatCode>
                <c:ptCount val="11"/>
                <c:pt idx="0">
                  <c:v>119.07</c:v>
                </c:pt>
                <c:pt idx="1">
                  <c:v>131</c:v>
                </c:pt>
                <c:pt idx="2">
                  <c:v>112.29</c:v>
                </c:pt>
                <c:pt idx="3">
                  <c:v>115.29</c:v>
                </c:pt>
                <c:pt idx="4">
                  <c:v>84.8</c:v>
                </c:pt>
                <c:pt idx="5">
                  <c:v>98.5</c:v>
                </c:pt>
                <c:pt idx="6">
                  <c:v>119.5</c:v>
                </c:pt>
                <c:pt idx="7">
                  <c:v>95.67</c:v>
                </c:pt>
                <c:pt idx="8">
                  <c:v>121.5</c:v>
                </c:pt>
                <c:pt idx="9">
                  <c:v>99.6</c:v>
                </c:pt>
                <c:pt idx="10">
                  <c:v>106.75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440-4001-9C3A-66BEE46D350B}"/>
            </c:ext>
          </c:extLst>
        </c:ser>
        <c:ser>
          <c:idx val="1"/>
          <c:order val="1"/>
          <c:tx>
            <c:strRef>
              <c:f>Resultat!$N$1</c:f>
              <c:strCache>
                <c:ptCount val="1"/>
                <c:pt idx="0">
                  <c:v>Gjennomsnittsvekt okser 1 ½ år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Resultat!$A$3:$A$13</c:f>
              <c:numCache>
                <c:formatCode>General</c:formatCode>
                <c:ptCount val="11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  <c:pt idx="9">
                  <c:v>2022</c:v>
                </c:pt>
                <c:pt idx="10">
                  <c:v>2023</c:v>
                </c:pt>
              </c:numCache>
            </c:numRef>
          </c:cat>
          <c:val>
            <c:numRef>
              <c:f>Resultat!$N$2:$N$12</c:f>
              <c:numCache>
                <c:formatCode>General</c:formatCode>
                <c:ptCount val="11"/>
                <c:pt idx="0">
                  <c:v>124.38</c:v>
                </c:pt>
                <c:pt idx="1">
                  <c:v>120.67</c:v>
                </c:pt>
                <c:pt idx="2">
                  <c:v>121.9</c:v>
                </c:pt>
                <c:pt idx="3">
                  <c:v>111.64</c:v>
                </c:pt>
                <c:pt idx="4">
                  <c:v>113.22</c:v>
                </c:pt>
                <c:pt idx="5">
                  <c:v>128.78</c:v>
                </c:pt>
                <c:pt idx="6">
                  <c:v>107.69</c:v>
                </c:pt>
                <c:pt idx="7">
                  <c:v>120.82</c:v>
                </c:pt>
                <c:pt idx="8">
                  <c:v>124.2</c:v>
                </c:pt>
                <c:pt idx="9">
                  <c:v>118.25</c:v>
                </c:pt>
                <c:pt idx="10">
                  <c:v>113.67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440-4001-9C3A-66BEE46D350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729554040"/>
        <c:axId val="729556992"/>
      </c:lineChart>
      <c:catAx>
        <c:axId val="7295540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729556992"/>
        <c:crosses val="autoZero"/>
        <c:auto val="1"/>
        <c:lblAlgn val="ctr"/>
        <c:lblOffset val="100"/>
        <c:noMultiLvlLbl val="0"/>
      </c:catAx>
      <c:valAx>
        <c:axId val="7295569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7295540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b-NO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nb-NO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862AD7D-7FD7-9EC6-DDDD-3AFC5E7EA16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17A651F1-E277-2991-DBE7-E5C71D413F2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C04E1325-56EB-12A3-273B-FBC3B8EDD2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36310-5C15-41B4-96AF-84089416C5A6}" type="datetimeFigureOut">
              <a:rPr lang="nb-NO" smtClean="0"/>
              <a:t>09.04.2024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B011B200-9FE8-890B-7EAC-43CD8AC795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D22741D7-B743-C0F4-3D56-BF14B3961A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1ADEA-D5CC-4888-9944-B3091A60238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007972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1B9C4E8-0983-9904-EBE4-EE0B390373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F829F710-8C6D-7C54-B1E4-FA29CDC2B74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4C4861E7-7987-69EE-97BC-103F394BB2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36310-5C15-41B4-96AF-84089416C5A6}" type="datetimeFigureOut">
              <a:rPr lang="nb-NO" smtClean="0"/>
              <a:t>09.04.2024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0690BC66-C34E-5EA4-19B0-5555180A66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339E1C25-63D5-1C29-E55C-8269A02A02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1ADEA-D5CC-4888-9944-B3091A60238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359109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045E6CC1-3F1C-173B-BD94-E6FBB4FFA48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ED4D2771-8CEA-C16E-F5E2-4487A473553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FFC75A90-BE99-A101-53CC-213FAEBFA0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36310-5C15-41B4-96AF-84089416C5A6}" type="datetimeFigureOut">
              <a:rPr lang="nb-NO" smtClean="0"/>
              <a:t>09.04.2024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F4B4160D-347C-2303-4FF6-916285458C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B86C0359-A0F4-B720-902D-A98AE4BD72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1ADEA-D5CC-4888-9944-B3091A60238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63515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B738281-CDAA-26C2-DD62-3EAF934CD2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BFD505FC-C152-480D-D760-D4B503B23B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BFC067EB-FCF5-872D-DB5F-343EA3505D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36310-5C15-41B4-96AF-84089416C5A6}" type="datetimeFigureOut">
              <a:rPr lang="nb-NO" smtClean="0"/>
              <a:t>09.04.2024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031BCA87-808A-D59B-DD6F-AC1D98C848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9A9453A2-0C95-440C-BBF9-B6541910DC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1ADEA-D5CC-4888-9944-B3091A60238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808856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A2D297A-C7EF-C8AC-8AC3-19AB90BA5D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9BE79D39-3E65-0231-48EF-0970BC9E24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D59519DA-6E86-FF7F-63E0-BA115DDEAC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36310-5C15-41B4-96AF-84089416C5A6}" type="datetimeFigureOut">
              <a:rPr lang="nb-NO" smtClean="0"/>
              <a:t>09.04.2024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01F58145-F5F2-2194-6E28-FC9164A8C7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00F52C36-7E8A-7756-54AF-856BAA1E7B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1ADEA-D5CC-4888-9944-B3091A60238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060388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193A0A1-7CF5-5655-6B59-2A9B76A401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762BD6DC-1BBF-B47F-249E-70E8652F828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99358B3F-48CC-095C-B011-8CB7A47242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144C19F2-EAF2-9AA4-6244-429ABC8A35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36310-5C15-41B4-96AF-84089416C5A6}" type="datetimeFigureOut">
              <a:rPr lang="nb-NO" smtClean="0"/>
              <a:t>09.04.2024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D481ED66-04A9-8EB1-6E46-EED5F2CBC3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24E36549-0BCA-B5EA-63A5-C8FC341761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1ADEA-D5CC-4888-9944-B3091A60238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258890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06DF271-5A9C-5C43-80A1-F26ABC598E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5A1019CC-8682-ED42-DB49-B880B60034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D0BB9B63-647D-9C1D-EB82-84221D6BFB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2D64AE57-01AE-150C-FFC8-8F2ACC2D4DC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D1E67FCE-3FFF-5DD1-6EB9-5570D04DFA0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F572D69F-8776-A66F-9837-E9AA8794FE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36310-5C15-41B4-96AF-84089416C5A6}" type="datetimeFigureOut">
              <a:rPr lang="nb-NO" smtClean="0"/>
              <a:t>09.04.2024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1F455C16-21E3-CE2E-E8FE-99BE3F372F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D0482966-FA15-260F-3F82-90898C3629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1ADEA-D5CC-4888-9944-B3091A60238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277384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4DA2663-E0F1-426F-5900-AFC5441366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2B35E55A-AA80-B45E-E99C-6926A413FA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36310-5C15-41B4-96AF-84089416C5A6}" type="datetimeFigureOut">
              <a:rPr lang="nb-NO" smtClean="0"/>
              <a:t>09.04.2024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38C3C382-E039-13E1-2721-B629077812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398F1E7A-B288-CFAE-57A2-74450B24B7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1ADEA-D5CC-4888-9944-B3091A60238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446420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9055FCF9-C534-FDB8-776C-265F7286B3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36310-5C15-41B4-96AF-84089416C5A6}" type="datetimeFigureOut">
              <a:rPr lang="nb-NO" smtClean="0"/>
              <a:t>09.04.2024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B0EBB2B5-1AD1-C80B-CCFE-5DF5EC6687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BDB7A713-FD15-0AA7-8A95-B2E889B5EC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1ADEA-D5CC-4888-9944-B3091A60238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908219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DAB6F96-CDB2-2D81-A7A7-9F8C15CED0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E342C64B-0E20-3053-05D9-36C86ACD7F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B60D0648-EEA4-1C9B-EE01-E85BBC04730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F5BAE069-0B0D-C386-5A17-E38B1167DE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36310-5C15-41B4-96AF-84089416C5A6}" type="datetimeFigureOut">
              <a:rPr lang="nb-NO" smtClean="0"/>
              <a:t>09.04.2024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57FD61F3-1402-55BD-2FEE-21CAB0A5A1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96321A5F-9E95-F251-E31E-197D11EEB7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1ADEA-D5CC-4888-9944-B3091A60238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547953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0561325-F0BD-2903-55B0-8C715C5412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69D0CB82-E25F-EDA7-3E44-12ABA949313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BF13D28A-0E2B-06D9-8EE2-F1904B548AE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B444D18C-F79C-96C2-E89F-FE87E1F5B5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36310-5C15-41B4-96AF-84089416C5A6}" type="datetimeFigureOut">
              <a:rPr lang="nb-NO" smtClean="0"/>
              <a:t>09.04.2024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64FCBE5D-E06E-2803-0A12-B6B6748688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1C4B1B17-A629-1122-4C7C-0B7EAC52A9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1ADEA-D5CC-4888-9944-B3091A60238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773799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7B39140B-1C0B-5534-35B6-A6E02D9693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F72BF21F-EA44-1EEA-B3CA-4F4E0DB9A7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DB25DB09-B954-F978-2BB4-495AD7E0AE9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C36310-5C15-41B4-96AF-84089416C5A6}" type="datetimeFigureOut">
              <a:rPr lang="nb-NO" smtClean="0"/>
              <a:t>09.04.2024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87ACC685-848E-E803-0282-F8DEEEB6A0B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F53320AB-B950-D83B-E58D-12EEAE2F1D8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B1ADEA-D5CC-4888-9944-B3091A60238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870651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1648C0B-26FB-8D35-C8BA-AECEFAB6B63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/>
              <a:t>Nome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307B4E49-9E94-0180-CFAD-2CA0D8F551E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/>
              <a:t>Møte med valdene 10.04.24.</a:t>
            </a:r>
          </a:p>
        </p:txBody>
      </p:sp>
    </p:spTree>
    <p:extLst>
      <p:ext uri="{BB962C8B-B14F-4D97-AF65-F5344CB8AC3E}">
        <p14:creationId xmlns:p14="http://schemas.microsoft.com/office/powerpoint/2010/main" val="8683402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4E515A6-2F8F-4BDF-A7F4-A51D3F70B2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Felte elg</a:t>
            </a:r>
          </a:p>
        </p:txBody>
      </p:sp>
      <p:graphicFrame>
        <p:nvGraphicFramePr>
          <p:cNvPr id="4" name="Tabell 3">
            <a:extLst>
              <a:ext uri="{FF2B5EF4-FFF2-40B4-BE49-F238E27FC236}">
                <a16:creationId xmlns:a16="http://schemas.microsoft.com/office/drawing/2014/main" id="{7CF6D803-D786-45B9-9C65-6FD7BDAE078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2938276"/>
              </p:ext>
            </p:extLst>
          </p:nvPr>
        </p:nvGraphicFramePr>
        <p:xfrm>
          <a:off x="397164" y="1320800"/>
          <a:ext cx="11351490" cy="519363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99089">
                  <a:extLst>
                    <a:ext uri="{9D8B030D-6E8A-4147-A177-3AD203B41FA5}">
                      <a16:colId xmlns:a16="http://schemas.microsoft.com/office/drawing/2014/main" val="1527689443"/>
                    </a:ext>
                  </a:extLst>
                </a:gridCol>
                <a:gridCol w="1198179">
                  <a:extLst>
                    <a:ext uri="{9D8B030D-6E8A-4147-A177-3AD203B41FA5}">
                      <a16:colId xmlns:a16="http://schemas.microsoft.com/office/drawing/2014/main" val="2355488374"/>
                    </a:ext>
                  </a:extLst>
                </a:gridCol>
                <a:gridCol w="1198179">
                  <a:extLst>
                    <a:ext uri="{9D8B030D-6E8A-4147-A177-3AD203B41FA5}">
                      <a16:colId xmlns:a16="http://schemas.microsoft.com/office/drawing/2014/main" val="43524165"/>
                    </a:ext>
                  </a:extLst>
                </a:gridCol>
                <a:gridCol w="1410355">
                  <a:extLst>
                    <a:ext uri="{9D8B030D-6E8A-4147-A177-3AD203B41FA5}">
                      <a16:colId xmlns:a16="http://schemas.microsoft.com/office/drawing/2014/main" val="1985746571"/>
                    </a:ext>
                  </a:extLst>
                </a:gridCol>
                <a:gridCol w="1410355">
                  <a:extLst>
                    <a:ext uri="{9D8B030D-6E8A-4147-A177-3AD203B41FA5}">
                      <a16:colId xmlns:a16="http://schemas.microsoft.com/office/drawing/2014/main" val="477767025"/>
                    </a:ext>
                  </a:extLst>
                </a:gridCol>
                <a:gridCol w="1298027">
                  <a:extLst>
                    <a:ext uri="{9D8B030D-6E8A-4147-A177-3AD203B41FA5}">
                      <a16:colId xmlns:a16="http://schemas.microsoft.com/office/drawing/2014/main" val="1296512214"/>
                    </a:ext>
                  </a:extLst>
                </a:gridCol>
                <a:gridCol w="1301146">
                  <a:extLst>
                    <a:ext uri="{9D8B030D-6E8A-4147-A177-3AD203B41FA5}">
                      <a16:colId xmlns:a16="http://schemas.microsoft.com/office/drawing/2014/main" val="3511593610"/>
                    </a:ext>
                  </a:extLst>
                </a:gridCol>
                <a:gridCol w="948557">
                  <a:extLst>
                    <a:ext uri="{9D8B030D-6E8A-4147-A177-3AD203B41FA5}">
                      <a16:colId xmlns:a16="http://schemas.microsoft.com/office/drawing/2014/main" val="750549149"/>
                    </a:ext>
                  </a:extLst>
                </a:gridCol>
                <a:gridCol w="842633">
                  <a:extLst>
                    <a:ext uri="{9D8B030D-6E8A-4147-A177-3AD203B41FA5}">
                      <a16:colId xmlns:a16="http://schemas.microsoft.com/office/drawing/2014/main" val="3100071600"/>
                    </a:ext>
                  </a:extLst>
                </a:gridCol>
                <a:gridCol w="1144970">
                  <a:extLst>
                    <a:ext uri="{9D8B030D-6E8A-4147-A177-3AD203B41FA5}">
                      <a16:colId xmlns:a16="http://schemas.microsoft.com/office/drawing/2014/main" val="247773814"/>
                    </a:ext>
                  </a:extLst>
                </a:gridCol>
              </a:tblGrid>
              <a:tr h="453378">
                <a:tc>
                  <a:txBody>
                    <a:bodyPr/>
                    <a:lstStyle/>
                    <a:p>
                      <a:pPr algn="l" fontAlgn="b"/>
                      <a:r>
                        <a:rPr lang="nb-NO" sz="1400" u="none" strike="noStrike">
                          <a:effectLst/>
                        </a:rPr>
                        <a:t>Jaktår</a:t>
                      </a:r>
                      <a:endParaRPr lang="nb-NO" sz="1400" b="0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6" marR="8676" marT="867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400" u="none" strike="noStrike">
                          <a:effectLst/>
                        </a:rPr>
                        <a:t>Felte hannkalver</a:t>
                      </a:r>
                      <a:endParaRPr lang="nb-NO" sz="1400" b="0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6" marR="8676" marT="867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400" u="none" strike="noStrike">
                          <a:effectLst/>
                        </a:rPr>
                        <a:t>Felte hunnkalver</a:t>
                      </a:r>
                      <a:endParaRPr lang="nb-NO" sz="1400" b="0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6" marR="8676" marT="867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400" u="none" strike="noStrike">
                          <a:effectLst/>
                        </a:rPr>
                        <a:t>Felte 1-årige hanner</a:t>
                      </a:r>
                      <a:endParaRPr lang="nb-NO" sz="1400" b="0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6" marR="8676" marT="867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400" u="none" strike="noStrike">
                          <a:effectLst/>
                        </a:rPr>
                        <a:t>Felte 1-årige hunner</a:t>
                      </a:r>
                      <a:endParaRPr lang="nb-NO" sz="1400" b="0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6" marR="8676" marT="867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400" u="none" strike="noStrike">
                          <a:effectLst/>
                        </a:rPr>
                        <a:t>Felte eldre hanner</a:t>
                      </a:r>
                      <a:endParaRPr lang="nb-NO" sz="1400" b="0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6" marR="8676" marT="867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400" u="none" strike="noStrike">
                          <a:effectLst/>
                        </a:rPr>
                        <a:t>Felte eldre hunner</a:t>
                      </a:r>
                      <a:endParaRPr lang="nb-NO" sz="1400" b="0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6" marR="8676" marT="867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400" u="none" strike="noStrike">
                          <a:effectLst/>
                        </a:rPr>
                        <a:t>Tildelt totalt</a:t>
                      </a:r>
                      <a:endParaRPr lang="nb-NO" sz="1400" b="0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6" marR="8676" marT="867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400" u="none" strike="noStrike" dirty="0">
                          <a:effectLst/>
                          <a:highlight>
                            <a:srgbClr val="FFFF00"/>
                          </a:highlight>
                        </a:rPr>
                        <a:t>Felte totalt</a:t>
                      </a:r>
                      <a:endParaRPr lang="nb-NO" sz="1400" b="0" i="0" u="none" strike="noStrike" dirty="0">
                        <a:solidFill>
                          <a:srgbClr val="FFFFFF"/>
                        </a:solidFill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8676" marR="8676" marT="867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400" u="none" strike="noStrike" dirty="0">
                          <a:effectLst/>
                          <a:highlight>
                            <a:srgbClr val="FFFF00"/>
                          </a:highlight>
                        </a:rPr>
                        <a:t>Fellingsprosent</a:t>
                      </a:r>
                      <a:endParaRPr lang="nb-NO" sz="1400" b="0" i="0" u="none" strike="noStrike" dirty="0">
                        <a:solidFill>
                          <a:srgbClr val="FFFFFF"/>
                        </a:solidFill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8676" marR="8676" marT="8676" marB="0" anchor="b"/>
                </a:tc>
                <a:extLst>
                  <a:ext uri="{0D108BD9-81ED-4DB2-BD59-A6C34878D82A}">
                    <a16:rowId xmlns:a16="http://schemas.microsoft.com/office/drawing/2014/main" val="2843263477"/>
                  </a:ext>
                </a:extLst>
              </a:tr>
              <a:tr h="430932"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>
                          <a:effectLst/>
                        </a:rPr>
                        <a:t>2013</a:t>
                      </a:r>
                      <a:endParaRPr lang="nb-NO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6" marR="8676" marT="867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>
                          <a:effectLst/>
                        </a:rPr>
                        <a:t>10</a:t>
                      </a:r>
                      <a:endParaRPr lang="nb-NO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6" marR="8676" marT="867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>
                          <a:effectLst/>
                        </a:rPr>
                        <a:t>7</a:t>
                      </a:r>
                      <a:endParaRPr lang="nb-NO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6" marR="8676" marT="867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>
                          <a:effectLst/>
                        </a:rPr>
                        <a:t>20</a:t>
                      </a:r>
                      <a:endParaRPr lang="nb-NO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6" marR="8676" marT="867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>
                          <a:effectLst/>
                        </a:rPr>
                        <a:t>22</a:t>
                      </a:r>
                      <a:endParaRPr lang="nb-NO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6" marR="8676" marT="867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>
                          <a:effectLst/>
                        </a:rPr>
                        <a:t>20</a:t>
                      </a:r>
                      <a:endParaRPr lang="nb-NO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6" marR="8676" marT="867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>
                          <a:effectLst/>
                        </a:rPr>
                        <a:t>16</a:t>
                      </a:r>
                      <a:endParaRPr lang="nb-NO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6" marR="8676" marT="867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>
                          <a:effectLst/>
                        </a:rPr>
                        <a:t>195</a:t>
                      </a:r>
                      <a:endParaRPr lang="nb-NO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6" marR="8676" marT="867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 dirty="0">
                          <a:effectLst/>
                          <a:highlight>
                            <a:srgbClr val="FFFF00"/>
                          </a:highlight>
                        </a:rPr>
                        <a:t>95</a:t>
                      </a:r>
                      <a:endParaRPr lang="nb-NO" sz="1400" b="0" i="0" u="none" strike="noStrike" dirty="0"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8676" marR="8676" marT="867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 dirty="0">
                          <a:effectLst/>
                          <a:highlight>
                            <a:srgbClr val="FFFF00"/>
                          </a:highlight>
                        </a:rPr>
                        <a:t>49</a:t>
                      </a:r>
                      <a:endParaRPr lang="nb-NO" sz="1400" b="0" i="0" u="none" strike="noStrike" dirty="0"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8676" marR="8676" marT="8676" marB="0" anchor="b"/>
                </a:tc>
                <a:extLst>
                  <a:ext uri="{0D108BD9-81ED-4DB2-BD59-A6C34878D82A}">
                    <a16:rowId xmlns:a16="http://schemas.microsoft.com/office/drawing/2014/main" val="4105718387"/>
                  </a:ext>
                </a:extLst>
              </a:tr>
              <a:tr h="430932"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>
                          <a:effectLst/>
                        </a:rPr>
                        <a:t>2014</a:t>
                      </a:r>
                      <a:endParaRPr lang="nb-NO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6" marR="8676" marT="867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>
                          <a:effectLst/>
                        </a:rPr>
                        <a:t>15</a:t>
                      </a:r>
                      <a:endParaRPr lang="nb-NO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6" marR="8676" marT="867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>
                          <a:effectLst/>
                        </a:rPr>
                        <a:t>5</a:t>
                      </a:r>
                      <a:endParaRPr lang="nb-NO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6" marR="8676" marT="867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 dirty="0">
                          <a:effectLst/>
                        </a:rPr>
                        <a:t>17</a:t>
                      </a:r>
                      <a:endParaRPr lang="nb-NO" sz="14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6" marR="8676" marT="867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>
                          <a:effectLst/>
                        </a:rPr>
                        <a:t>12</a:t>
                      </a:r>
                      <a:endParaRPr lang="nb-NO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6" marR="8676" marT="867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>
                          <a:effectLst/>
                        </a:rPr>
                        <a:t>24</a:t>
                      </a:r>
                      <a:endParaRPr lang="nb-NO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6" marR="8676" marT="867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>
                          <a:effectLst/>
                        </a:rPr>
                        <a:t>10</a:t>
                      </a:r>
                      <a:endParaRPr lang="nb-NO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6" marR="8676" marT="867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>
                          <a:effectLst/>
                        </a:rPr>
                        <a:t>166</a:t>
                      </a:r>
                      <a:endParaRPr lang="nb-NO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6" marR="8676" marT="867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>
                          <a:effectLst/>
                          <a:highlight>
                            <a:srgbClr val="FFFF00"/>
                          </a:highlight>
                        </a:rPr>
                        <a:t>83</a:t>
                      </a:r>
                      <a:endParaRPr lang="nb-NO" sz="1400" b="0" i="0" u="none" strike="noStrike"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8676" marR="8676" marT="867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 dirty="0">
                          <a:effectLst/>
                          <a:highlight>
                            <a:srgbClr val="FFFF00"/>
                          </a:highlight>
                        </a:rPr>
                        <a:t>50</a:t>
                      </a:r>
                      <a:endParaRPr lang="nb-NO" sz="1400" b="0" i="0" u="none" strike="noStrike" dirty="0"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8676" marR="8676" marT="8676" marB="0" anchor="b"/>
                </a:tc>
                <a:extLst>
                  <a:ext uri="{0D108BD9-81ED-4DB2-BD59-A6C34878D82A}">
                    <a16:rowId xmlns:a16="http://schemas.microsoft.com/office/drawing/2014/main" val="149157297"/>
                  </a:ext>
                </a:extLst>
              </a:tr>
              <a:tr h="430932"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>
                          <a:effectLst/>
                        </a:rPr>
                        <a:t>2015</a:t>
                      </a:r>
                      <a:endParaRPr lang="nb-NO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6" marR="8676" marT="867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>
                          <a:effectLst/>
                        </a:rPr>
                        <a:t>7</a:t>
                      </a:r>
                      <a:endParaRPr lang="nb-NO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6" marR="8676" marT="867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>
                          <a:effectLst/>
                        </a:rPr>
                        <a:t>6</a:t>
                      </a:r>
                      <a:endParaRPr lang="nb-NO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6" marR="8676" marT="867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>
                          <a:effectLst/>
                        </a:rPr>
                        <a:t>11</a:t>
                      </a:r>
                      <a:endParaRPr lang="nb-NO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6" marR="8676" marT="867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>
                          <a:effectLst/>
                        </a:rPr>
                        <a:t>8</a:t>
                      </a:r>
                      <a:endParaRPr lang="nb-NO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6" marR="8676" marT="867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>
                          <a:effectLst/>
                        </a:rPr>
                        <a:t>23</a:t>
                      </a:r>
                      <a:endParaRPr lang="nb-NO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6" marR="8676" marT="867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>
                          <a:effectLst/>
                        </a:rPr>
                        <a:t>8</a:t>
                      </a:r>
                      <a:endParaRPr lang="nb-NO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6" marR="8676" marT="867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>
                          <a:effectLst/>
                        </a:rPr>
                        <a:t>115</a:t>
                      </a:r>
                      <a:endParaRPr lang="nb-NO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6" marR="8676" marT="867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>
                          <a:effectLst/>
                          <a:highlight>
                            <a:srgbClr val="FFFF00"/>
                          </a:highlight>
                        </a:rPr>
                        <a:t>63</a:t>
                      </a:r>
                      <a:endParaRPr lang="nb-NO" sz="1400" b="0" i="0" u="none" strike="noStrike"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8676" marR="8676" marT="867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 dirty="0">
                          <a:effectLst/>
                          <a:highlight>
                            <a:srgbClr val="FFFF00"/>
                          </a:highlight>
                        </a:rPr>
                        <a:t>55</a:t>
                      </a:r>
                      <a:endParaRPr lang="nb-NO" sz="1400" b="0" i="0" u="none" strike="noStrike" dirty="0"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8676" marR="8676" marT="8676" marB="0" anchor="b"/>
                </a:tc>
                <a:extLst>
                  <a:ext uri="{0D108BD9-81ED-4DB2-BD59-A6C34878D82A}">
                    <a16:rowId xmlns:a16="http://schemas.microsoft.com/office/drawing/2014/main" val="2170740713"/>
                  </a:ext>
                </a:extLst>
              </a:tr>
              <a:tr h="430932"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>
                          <a:effectLst/>
                        </a:rPr>
                        <a:t>2016</a:t>
                      </a:r>
                      <a:endParaRPr lang="nb-NO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6" marR="8676" marT="867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>
                          <a:effectLst/>
                        </a:rPr>
                        <a:t>8</a:t>
                      </a:r>
                      <a:endParaRPr lang="nb-NO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6" marR="8676" marT="867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>
                          <a:effectLst/>
                        </a:rPr>
                        <a:t>12</a:t>
                      </a:r>
                      <a:endParaRPr lang="nb-NO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6" marR="8676" marT="867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>
                          <a:effectLst/>
                        </a:rPr>
                        <a:t>11</a:t>
                      </a:r>
                      <a:endParaRPr lang="nb-NO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6" marR="8676" marT="867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>
                          <a:effectLst/>
                        </a:rPr>
                        <a:t>8</a:t>
                      </a:r>
                      <a:endParaRPr lang="nb-NO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6" marR="8676" marT="867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>
                          <a:effectLst/>
                        </a:rPr>
                        <a:t>15</a:t>
                      </a:r>
                      <a:endParaRPr lang="nb-NO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6" marR="8676" marT="867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>
                          <a:effectLst/>
                        </a:rPr>
                        <a:t>10</a:t>
                      </a:r>
                      <a:endParaRPr lang="nb-NO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6" marR="8676" marT="867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>
                          <a:effectLst/>
                        </a:rPr>
                        <a:t>118</a:t>
                      </a:r>
                      <a:endParaRPr lang="nb-NO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6" marR="8676" marT="867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>
                          <a:effectLst/>
                          <a:highlight>
                            <a:srgbClr val="FFFF00"/>
                          </a:highlight>
                        </a:rPr>
                        <a:t>64</a:t>
                      </a:r>
                      <a:endParaRPr lang="nb-NO" sz="1400" b="0" i="0" u="none" strike="noStrike"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8676" marR="8676" marT="867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 dirty="0">
                          <a:effectLst/>
                          <a:highlight>
                            <a:srgbClr val="FFFF00"/>
                          </a:highlight>
                        </a:rPr>
                        <a:t>54</a:t>
                      </a:r>
                      <a:endParaRPr lang="nb-NO" sz="1400" b="0" i="0" u="none" strike="noStrike" dirty="0"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8676" marR="8676" marT="8676" marB="0" anchor="b"/>
                </a:tc>
                <a:extLst>
                  <a:ext uri="{0D108BD9-81ED-4DB2-BD59-A6C34878D82A}">
                    <a16:rowId xmlns:a16="http://schemas.microsoft.com/office/drawing/2014/main" val="3991391239"/>
                  </a:ext>
                </a:extLst>
              </a:tr>
              <a:tr h="430932"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>
                          <a:effectLst/>
                        </a:rPr>
                        <a:t>2017</a:t>
                      </a:r>
                      <a:endParaRPr lang="nb-NO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6" marR="8676" marT="867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>
                          <a:effectLst/>
                        </a:rPr>
                        <a:t>9</a:t>
                      </a:r>
                      <a:endParaRPr lang="nb-NO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6" marR="8676" marT="867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>
                          <a:effectLst/>
                        </a:rPr>
                        <a:t>4</a:t>
                      </a:r>
                      <a:endParaRPr lang="nb-NO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6" marR="8676" marT="867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>
                          <a:effectLst/>
                        </a:rPr>
                        <a:t>10</a:t>
                      </a:r>
                      <a:endParaRPr lang="nb-NO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6" marR="8676" marT="867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>
                          <a:effectLst/>
                        </a:rPr>
                        <a:t>6</a:t>
                      </a:r>
                      <a:endParaRPr lang="nb-NO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6" marR="8676" marT="867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>
                          <a:effectLst/>
                        </a:rPr>
                        <a:t>12</a:t>
                      </a:r>
                      <a:endParaRPr lang="nb-NO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6" marR="8676" marT="867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>
                          <a:effectLst/>
                        </a:rPr>
                        <a:t>11</a:t>
                      </a:r>
                      <a:endParaRPr lang="nb-NO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6" marR="8676" marT="867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>
                          <a:effectLst/>
                        </a:rPr>
                        <a:t>115</a:t>
                      </a:r>
                      <a:endParaRPr lang="nb-NO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6" marR="8676" marT="867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>
                          <a:effectLst/>
                          <a:highlight>
                            <a:srgbClr val="FFFF00"/>
                          </a:highlight>
                        </a:rPr>
                        <a:t>52</a:t>
                      </a:r>
                      <a:endParaRPr lang="nb-NO" sz="1400" b="0" i="0" u="none" strike="noStrike"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8676" marR="8676" marT="867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 dirty="0">
                          <a:effectLst/>
                          <a:highlight>
                            <a:srgbClr val="FFFF00"/>
                          </a:highlight>
                        </a:rPr>
                        <a:t>45</a:t>
                      </a:r>
                      <a:endParaRPr lang="nb-NO" sz="1400" b="0" i="0" u="none" strike="noStrike" dirty="0"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8676" marR="8676" marT="8676" marB="0" anchor="b"/>
                </a:tc>
                <a:extLst>
                  <a:ext uri="{0D108BD9-81ED-4DB2-BD59-A6C34878D82A}">
                    <a16:rowId xmlns:a16="http://schemas.microsoft.com/office/drawing/2014/main" val="1725458919"/>
                  </a:ext>
                </a:extLst>
              </a:tr>
              <a:tr h="430932"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>
                          <a:effectLst/>
                        </a:rPr>
                        <a:t>2018</a:t>
                      </a:r>
                      <a:endParaRPr lang="nb-NO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6" marR="8676" marT="867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>
                          <a:effectLst/>
                        </a:rPr>
                        <a:t>4</a:t>
                      </a:r>
                      <a:endParaRPr lang="nb-NO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6" marR="8676" marT="867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>
                          <a:effectLst/>
                        </a:rPr>
                        <a:t>7</a:t>
                      </a:r>
                      <a:endParaRPr lang="nb-NO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6" marR="8676" marT="867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>
                          <a:effectLst/>
                        </a:rPr>
                        <a:t>9</a:t>
                      </a:r>
                      <a:endParaRPr lang="nb-NO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6" marR="8676" marT="867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>
                          <a:effectLst/>
                        </a:rPr>
                        <a:t>8</a:t>
                      </a:r>
                      <a:endParaRPr lang="nb-NO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6" marR="8676" marT="867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>
                          <a:effectLst/>
                        </a:rPr>
                        <a:t>12</a:t>
                      </a:r>
                      <a:endParaRPr lang="nb-NO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6" marR="8676" marT="867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>
                          <a:effectLst/>
                        </a:rPr>
                        <a:t>11</a:t>
                      </a:r>
                      <a:endParaRPr lang="nb-NO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6" marR="8676" marT="867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>
                          <a:effectLst/>
                        </a:rPr>
                        <a:t>93</a:t>
                      </a:r>
                      <a:endParaRPr lang="nb-NO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6" marR="8676" marT="867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>
                          <a:effectLst/>
                          <a:highlight>
                            <a:srgbClr val="FFFF00"/>
                          </a:highlight>
                        </a:rPr>
                        <a:t>51</a:t>
                      </a:r>
                      <a:endParaRPr lang="nb-NO" sz="1400" b="0" i="0" u="none" strike="noStrike"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8676" marR="8676" marT="867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 dirty="0">
                          <a:effectLst/>
                          <a:highlight>
                            <a:srgbClr val="FFFF00"/>
                          </a:highlight>
                        </a:rPr>
                        <a:t>55</a:t>
                      </a:r>
                      <a:endParaRPr lang="nb-NO" sz="1400" b="0" i="0" u="none" strike="noStrike" dirty="0"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8676" marR="8676" marT="8676" marB="0" anchor="b"/>
                </a:tc>
                <a:extLst>
                  <a:ext uri="{0D108BD9-81ED-4DB2-BD59-A6C34878D82A}">
                    <a16:rowId xmlns:a16="http://schemas.microsoft.com/office/drawing/2014/main" val="1274553074"/>
                  </a:ext>
                </a:extLst>
              </a:tr>
              <a:tr h="430932"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>
                          <a:effectLst/>
                        </a:rPr>
                        <a:t>2019</a:t>
                      </a:r>
                      <a:endParaRPr lang="nb-NO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6" marR="8676" marT="867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>
                          <a:effectLst/>
                        </a:rPr>
                        <a:t>7</a:t>
                      </a:r>
                      <a:endParaRPr lang="nb-NO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6" marR="8676" marT="867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>
                          <a:effectLst/>
                        </a:rPr>
                        <a:t>6</a:t>
                      </a:r>
                      <a:endParaRPr lang="nb-NO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6" marR="8676" marT="867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>
                          <a:effectLst/>
                        </a:rPr>
                        <a:t>18</a:t>
                      </a:r>
                      <a:endParaRPr lang="nb-NO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6" marR="8676" marT="867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>
                          <a:effectLst/>
                        </a:rPr>
                        <a:t>4</a:t>
                      </a:r>
                      <a:endParaRPr lang="nb-NO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6" marR="8676" marT="867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>
                          <a:effectLst/>
                        </a:rPr>
                        <a:t>12</a:t>
                      </a:r>
                      <a:endParaRPr lang="nb-NO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6" marR="8676" marT="867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>
                          <a:effectLst/>
                        </a:rPr>
                        <a:t>15</a:t>
                      </a:r>
                      <a:endParaRPr lang="nb-NO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6" marR="8676" marT="867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>
                          <a:effectLst/>
                        </a:rPr>
                        <a:t>101</a:t>
                      </a:r>
                      <a:endParaRPr lang="nb-NO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6" marR="8676" marT="867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>
                          <a:effectLst/>
                          <a:highlight>
                            <a:srgbClr val="FFFF00"/>
                          </a:highlight>
                        </a:rPr>
                        <a:t>62</a:t>
                      </a:r>
                      <a:endParaRPr lang="nb-NO" sz="1400" b="0" i="0" u="none" strike="noStrike"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8676" marR="8676" marT="867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 dirty="0">
                          <a:effectLst/>
                          <a:highlight>
                            <a:srgbClr val="FFFF00"/>
                          </a:highlight>
                        </a:rPr>
                        <a:t>61</a:t>
                      </a:r>
                      <a:endParaRPr lang="nb-NO" sz="1400" b="0" i="0" u="none" strike="noStrike" dirty="0"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8676" marR="8676" marT="8676" marB="0" anchor="b"/>
                </a:tc>
                <a:extLst>
                  <a:ext uri="{0D108BD9-81ED-4DB2-BD59-A6C34878D82A}">
                    <a16:rowId xmlns:a16="http://schemas.microsoft.com/office/drawing/2014/main" val="4080116219"/>
                  </a:ext>
                </a:extLst>
              </a:tr>
              <a:tr h="430932"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>
                          <a:effectLst/>
                        </a:rPr>
                        <a:t>2020</a:t>
                      </a:r>
                      <a:endParaRPr lang="nb-NO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6" marR="8676" marT="867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>
                          <a:effectLst/>
                        </a:rPr>
                        <a:t>9</a:t>
                      </a:r>
                      <a:endParaRPr lang="nb-NO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6" marR="8676" marT="867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>
                          <a:effectLst/>
                        </a:rPr>
                        <a:t>15</a:t>
                      </a:r>
                      <a:endParaRPr lang="nb-NO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6" marR="8676" marT="867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>
                          <a:effectLst/>
                        </a:rPr>
                        <a:t>10</a:t>
                      </a:r>
                      <a:endParaRPr lang="nb-NO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6" marR="8676" marT="867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>
                          <a:effectLst/>
                        </a:rPr>
                        <a:t>11</a:t>
                      </a:r>
                      <a:endParaRPr lang="nb-NO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6" marR="8676" marT="867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>
                          <a:effectLst/>
                        </a:rPr>
                        <a:t>14</a:t>
                      </a:r>
                      <a:endParaRPr lang="nb-NO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6" marR="8676" marT="867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>
                          <a:effectLst/>
                        </a:rPr>
                        <a:t>9</a:t>
                      </a:r>
                      <a:endParaRPr lang="nb-NO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6" marR="8676" marT="867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>
                          <a:effectLst/>
                        </a:rPr>
                        <a:t>97</a:t>
                      </a:r>
                      <a:endParaRPr lang="nb-NO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6" marR="8676" marT="867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>
                          <a:effectLst/>
                          <a:highlight>
                            <a:srgbClr val="FFFF00"/>
                          </a:highlight>
                        </a:rPr>
                        <a:t>68</a:t>
                      </a:r>
                      <a:endParaRPr lang="nb-NO" sz="1400" b="0" i="0" u="none" strike="noStrike"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8676" marR="8676" marT="867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 dirty="0">
                          <a:effectLst/>
                          <a:highlight>
                            <a:srgbClr val="FFFF00"/>
                          </a:highlight>
                        </a:rPr>
                        <a:t>70</a:t>
                      </a:r>
                      <a:endParaRPr lang="nb-NO" sz="1400" b="0" i="0" u="none" strike="noStrike" dirty="0"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8676" marR="8676" marT="8676" marB="0" anchor="b"/>
                </a:tc>
                <a:extLst>
                  <a:ext uri="{0D108BD9-81ED-4DB2-BD59-A6C34878D82A}">
                    <a16:rowId xmlns:a16="http://schemas.microsoft.com/office/drawing/2014/main" val="3429083282"/>
                  </a:ext>
                </a:extLst>
              </a:tr>
              <a:tr h="430932"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>
                          <a:effectLst/>
                        </a:rPr>
                        <a:t>2021</a:t>
                      </a:r>
                      <a:endParaRPr lang="nb-NO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6" marR="8676" marT="867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>
                          <a:effectLst/>
                        </a:rPr>
                        <a:t>5</a:t>
                      </a:r>
                      <a:endParaRPr lang="nb-NO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6" marR="8676" marT="867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>
                          <a:effectLst/>
                        </a:rPr>
                        <a:t>6</a:t>
                      </a:r>
                      <a:endParaRPr lang="nb-NO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6" marR="8676" marT="867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>
                          <a:effectLst/>
                        </a:rPr>
                        <a:t>10</a:t>
                      </a:r>
                      <a:endParaRPr lang="nb-NO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6" marR="8676" marT="867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>
                          <a:effectLst/>
                        </a:rPr>
                        <a:t>10</a:t>
                      </a:r>
                      <a:endParaRPr lang="nb-NO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6" marR="8676" marT="867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>
                          <a:effectLst/>
                        </a:rPr>
                        <a:t>14</a:t>
                      </a:r>
                      <a:endParaRPr lang="nb-NO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6" marR="8676" marT="867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>
                          <a:effectLst/>
                        </a:rPr>
                        <a:t>5</a:t>
                      </a:r>
                      <a:endParaRPr lang="nb-NO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6" marR="8676" marT="867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>
                          <a:effectLst/>
                        </a:rPr>
                        <a:t>107</a:t>
                      </a:r>
                      <a:endParaRPr lang="nb-NO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6" marR="8676" marT="867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>
                          <a:effectLst/>
                          <a:highlight>
                            <a:srgbClr val="FFFF00"/>
                          </a:highlight>
                        </a:rPr>
                        <a:t>50</a:t>
                      </a:r>
                      <a:endParaRPr lang="nb-NO" sz="1400" b="0" i="0" u="none" strike="noStrike"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8676" marR="8676" marT="867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 dirty="0">
                          <a:effectLst/>
                          <a:highlight>
                            <a:srgbClr val="FFFF00"/>
                          </a:highlight>
                        </a:rPr>
                        <a:t>47</a:t>
                      </a:r>
                      <a:endParaRPr lang="nb-NO" sz="1400" b="0" i="0" u="none" strike="noStrike" dirty="0"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8676" marR="8676" marT="8676" marB="0" anchor="b"/>
                </a:tc>
                <a:extLst>
                  <a:ext uri="{0D108BD9-81ED-4DB2-BD59-A6C34878D82A}">
                    <a16:rowId xmlns:a16="http://schemas.microsoft.com/office/drawing/2014/main" val="4123291785"/>
                  </a:ext>
                </a:extLst>
              </a:tr>
              <a:tr h="430932"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>
                          <a:effectLst/>
                        </a:rPr>
                        <a:t>2022</a:t>
                      </a:r>
                      <a:endParaRPr lang="nb-NO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6" marR="8676" marT="867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>
                          <a:effectLst/>
                        </a:rPr>
                        <a:t>10</a:t>
                      </a:r>
                      <a:endParaRPr lang="nb-NO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6" marR="8676" marT="867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>
                          <a:effectLst/>
                        </a:rPr>
                        <a:t>5</a:t>
                      </a:r>
                      <a:endParaRPr lang="nb-NO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6" marR="8676" marT="867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>
                          <a:effectLst/>
                        </a:rPr>
                        <a:t>4</a:t>
                      </a:r>
                      <a:endParaRPr lang="nb-NO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6" marR="8676" marT="867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>
                          <a:effectLst/>
                        </a:rPr>
                        <a:t>8</a:t>
                      </a:r>
                      <a:endParaRPr lang="nb-NO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6" marR="8676" marT="867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>
                          <a:effectLst/>
                        </a:rPr>
                        <a:t>11</a:t>
                      </a:r>
                      <a:endParaRPr lang="nb-NO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6" marR="8676" marT="867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>
                          <a:effectLst/>
                        </a:rPr>
                        <a:t>10</a:t>
                      </a:r>
                      <a:endParaRPr lang="nb-NO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6" marR="8676" marT="867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>
                          <a:effectLst/>
                        </a:rPr>
                        <a:t>104</a:t>
                      </a:r>
                      <a:endParaRPr lang="nb-NO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6" marR="8676" marT="867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>
                          <a:effectLst/>
                          <a:highlight>
                            <a:srgbClr val="FFFF00"/>
                          </a:highlight>
                        </a:rPr>
                        <a:t>48</a:t>
                      </a:r>
                      <a:endParaRPr lang="nb-NO" sz="1400" b="0" i="0" u="none" strike="noStrike"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8676" marR="8676" marT="867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 dirty="0">
                          <a:effectLst/>
                          <a:highlight>
                            <a:srgbClr val="FFFF00"/>
                          </a:highlight>
                        </a:rPr>
                        <a:t>46</a:t>
                      </a:r>
                      <a:endParaRPr lang="nb-NO" sz="1400" b="0" i="0" u="none" strike="noStrike" dirty="0"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8676" marR="8676" marT="8676" marB="0" anchor="b"/>
                </a:tc>
                <a:extLst>
                  <a:ext uri="{0D108BD9-81ED-4DB2-BD59-A6C34878D82A}">
                    <a16:rowId xmlns:a16="http://schemas.microsoft.com/office/drawing/2014/main" val="1289547122"/>
                  </a:ext>
                </a:extLst>
              </a:tr>
              <a:tr h="430932"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>
                          <a:effectLst/>
                        </a:rPr>
                        <a:t>2023</a:t>
                      </a:r>
                      <a:endParaRPr lang="nb-NO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6" marR="8676" marT="867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>
                          <a:effectLst/>
                        </a:rPr>
                        <a:t>7</a:t>
                      </a:r>
                      <a:endParaRPr lang="nb-NO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6" marR="8676" marT="867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>
                          <a:effectLst/>
                        </a:rPr>
                        <a:t>4</a:t>
                      </a:r>
                      <a:endParaRPr lang="nb-NO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6" marR="8676" marT="867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>
                          <a:effectLst/>
                        </a:rPr>
                        <a:t>6</a:t>
                      </a:r>
                      <a:endParaRPr lang="nb-NO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6" marR="8676" marT="867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>
                          <a:effectLst/>
                        </a:rPr>
                        <a:t>5</a:t>
                      </a:r>
                      <a:endParaRPr lang="nb-NO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6" marR="8676" marT="867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>
                          <a:effectLst/>
                        </a:rPr>
                        <a:t>10</a:t>
                      </a:r>
                      <a:endParaRPr lang="nb-NO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6" marR="8676" marT="867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>
                          <a:effectLst/>
                        </a:rPr>
                        <a:t>7</a:t>
                      </a:r>
                      <a:endParaRPr lang="nb-NO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6" marR="8676" marT="867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>
                          <a:effectLst/>
                        </a:rPr>
                        <a:t>105</a:t>
                      </a:r>
                      <a:endParaRPr lang="nb-NO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6" marR="8676" marT="867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>
                          <a:effectLst/>
                          <a:highlight>
                            <a:srgbClr val="FFFF00"/>
                          </a:highlight>
                        </a:rPr>
                        <a:t>39</a:t>
                      </a:r>
                      <a:endParaRPr lang="nb-NO" sz="1400" b="0" i="0" u="none" strike="noStrike"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8676" marR="8676" marT="867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 dirty="0">
                          <a:effectLst/>
                          <a:highlight>
                            <a:srgbClr val="FFFF00"/>
                          </a:highlight>
                        </a:rPr>
                        <a:t>37</a:t>
                      </a:r>
                      <a:endParaRPr lang="nb-NO" sz="1400" b="0" i="0" u="none" strike="noStrike" dirty="0"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8676" marR="8676" marT="8676" marB="0" anchor="b"/>
                </a:tc>
                <a:extLst>
                  <a:ext uri="{0D108BD9-81ED-4DB2-BD59-A6C34878D82A}">
                    <a16:rowId xmlns:a16="http://schemas.microsoft.com/office/drawing/2014/main" val="12962850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511685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B2C80DB0-8335-6071-D067-D9A856F027E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37893575"/>
              </p:ext>
            </p:extLst>
          </p:nvPr>
        </p:nvGraphicFramePr>
        <p:xfrm>
          <a:off x="619125" y="152401"/>
          <a:ext cx="10553700" cy="62198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597682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1078E723-D9C2-36B9-141C-48A516F10FF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72587792"/>
              </p:ext>
            </p:extLst>
          </p:nvPr>
        </p:nvGraphicFramePr>
        <p:xfrm>
          <a:off x="923925" y="276225"/>
          <a:ext cx="10706100" cy="63722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623962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 1">
            <a:extLst>
              <a:ext uri="{FF2B5EF4-FFF2-40B4-BE49-F238E27FC236}">
                <a16:creationId xmlns:a16="http://schemas.microsoft.com/office/drawing/2014/main" id="{AEDE19A4-A00E-4EF0-FFC3-B73AA89B857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6937696"/>
              </p:ext>
            </p:extLst>
          </p:nvPr>
        </p:nvGraphicFramePr>
        <p:xfrm>
          <a:off x="962024" y="914400"/>
          <a:ext cx="10315574" cy="572438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14829">
                  <a:extLst>
                    <a:ext uri="{9D8B030D-6E8A-4147-A177-3AD203B41FA5}">
                      <a16:colId xmlns:a16="http://schemas.microsoft.com/office/drawing/2014/main" val="3113980960"/>
                    </a:ext>
                  </a:extLst>
                </a:gridCol>
                <a:gridCol w="2771145">
                  <a:extLst>
                    <a:ext uri="{9D8B030D-6E8A-4147-A177-3AD203B41FA5}">
                      <a16:colId xmlns:a16="http://schemas.microsoft.com/office/drawing/2014/main" val="1304226053"/>
                    </a:ext>
                  </a:extLst>
                </a:gridCol>
                <a:gridCol w="1638115">
                  <a:extLst>
                    <a:ext uri="{9D8B030D-6E8A-4147-A177-3AD203B41FA5}">
                      <a16:colId xmlns:a16="http://schemas.microsoft.com/office/drawing/2014/main" val="2187471622"/>
                    </a:ext>
                  </a:extLst>
                </a:gridCol>
                <a:gridCol w="2962258">
                  <a:extLst>
                    <a:ext uri="{9D8B030D-6E8A-4147-A177-3AD203B41FA5}">
                      <a16:colId xmlns:a16="http://schemas.microsoft.com/office/drawing/2014/main" val="3576173059"/>
                    </a:ext>
                  </a:extLst>
                </a:gridCol>
                <a:gridCol w="1829227">
                  <a:extLst>
                    <a:ext uri="{9D8B030D-6E8A-4147-A177-3AD203B41FA5}">
                      <a16:colId xmlns:a16="http://schemas.microsoft.com/office/drawing/2014/main" val="899795334"/>
                    </a:ext>
                  </a:extLst>
                </a:gridCol>
              </a:tblGrid>
              <a:tr h="415437">
                <a:tc rowSpan="2">
                  <a:txBody>
                    <a:bodyPr/>
                    <a:lstStyle/>
                    <a:p>
                      <a:pPr algn="l" fontAlgn="b"/>
                      <a:r>
                        <a:rPr lang="nb-NO" sz="2400" u="none" strike="noStrike" dirty="0">
                          <a:effectLst/>
                        </a:rPr>
                        <a:t>Jaktår</a:t>
                      </a:r>
                      <a:endParaRPr lang="nb-NO" sz="2400" b="0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nb-NO" sz="2400" u="none" strike="noStrike">
                          <a:effectLst/>
                        </a:rPr>
                        <a:t>Kukalv</a:t>
                      </a:r>
                      <a:endParaRPr lang="nb-NO" sz="2400" b="0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nb-NO" sz="2400" u="none" strike="noStrike" dirty="0">
                          <a:effectLst/>
                        </a:rPr>
                        <a:t>Oksekalv</a:t>
                      </a:r>
                      <a:endParaRPr lang="nb-NO" sz="2400" b="0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79306840"/>
                  </a:ext>
                </a:extLst>
              </a:tr>
              <a:tr h="415437">
                <a:tc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2400" u="none" strike="noStrike">
                          <a:effectLst/>
                        </a:rPr>
                        <a:t>Gjennomsnittsvekt kukalver</a:t>
                      </a:r>
                      <a:endParaRPr lang="nb-NO" sz="2400" b="0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2400" u="none" strike="noStrike">
                          <a:effectLst/>
                        </a:rPr>
                        <a:t>Antall kukalver</a:t>
                      </a:r>
                      <a:endParaRPr lang="nb-NO" sz="2400" b="0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2400" u="none" strike="noStrike">
                          <a:effectLst/>
                        </a:rPr>
                        <a:t>Gjennomsnittsvekt oksekalver</a:t>
                      </a:r>
                      <a:endParaRPr lang="nb-NO" sz="2400" b="0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2400" u="none" strike="noStrike" dirty="0">
                          <a:effectLst/>
                        </a:rPr>
                        <a:t>Antall oksekalver</a:t>
                      </a:r>
                      <a:endParaRPr lang="nb-NO" sz="2400" b="0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554963641"/>
                  </a:ext>
                </a:extLst>
              </a:tr>
              <a:tr h="415437">
                <a:tc>
                  <a:txBody>
                    <a:bodyPr/>
                    <a:lstStyle/>
                    <a:p>
                      <a:pPr algn="r" fontAlgn="b"/>
                      <a:r>
                        <a:rPr lang="nb-NO" sz="2400" u="none" strike="noStrike">
                          <a:effectLst/>
                        </a:rPr>
                        <a:t>2013</a:t>
                      </a:r>
                      <a:endParaRPr lang="nb-NO" sz="2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400" u="none" strike="noStrike">
                          <a:effectLst/>
                        </a:rPr>
                        <a:t>46,25</a:t>
                      </a:r>
                      <a:endParaRPr lang="nb-NO" sz="2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400" u="none" strike="noStrike">
                          <a:effectLst/>
                        </a:rPr>
                        <a:t>4</a:t>
                      </a:r>
                      <a:endParaRPr lang="nb-NO" sz="2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400" u="none" strike="noStrike">
                          <a:effectLst/>
                        </a:rPr>
                        <a:t>44,25</a:t>
                      </a:r>
                      <a:endParaRPr lang="nb-NO" sz="2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400" u="none" strike="noStrike" dirty="0">
                          <a:effectLst/>
                        </a:rPr>
                        <a:t>8</a:t>
                      </a:r>
                      <a:endParaRPr lang="nb-NO" sz="24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072671137"/>
                  </a:ext>
                </a:extLst>
              </a:tr>
              <a:tr h="415437">
                <a:tc>
                  <a:txBody>
                    <a:bodyPr/>
                    <a:lstStyle/>
                    <a:p>
                      <a:pPr algn="r" fontAlgn="b"/>
                      <a:r>
                        <a:rPr lang="nb-NO" sz="2400" u="none" strike="noStrike">
                          <a:effectLst/>
                        </a:rPr>
                        <a:t>2014</a:t>
                      </a:r>
                      <a:endParaRPr lang="nb-NO" sz="2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400" u="none" strike="noStrike">
                          <a:effectLst/>
                        </a:rPr>
                        <a:t>51,6</a:t>
                      </a:r>
                      <a:endParaRPr lang="nb-NO" sz="2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400" u="none" strike="noStrike">
                          <a:effectLst/>
                        </a:rPr>
                        <a:t>5</a:t>
                      </a:r>
                      <a:endParaRPr lang="nb-NO" sz="2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400" u="none" strike="noStrike">
                          <a:effectLst/>
                        </a:rPr>
                        <a:t>54,07</a:t>
                      </a:r>
                      <a:endParaRPr lang="nb-NO" sz="2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400" u="none" strike="noStrike">
                          <a:effectLst/>
                        </a:rPr>
                        <a:t>14</a:t>
                      </a:r>
                      <a:endParaRPr lang="nb-NO" sz="2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900873554"/>
                  </a:ext>
                </a:extLst>
              </a:tr>
              <a:tr h="415437">
                <a:tc>
                  <a:txBody>
                    <a:bodyPr/>
                    <a:lstStyle/>
                    <a:p>
                      <a:pPr algn="r" fontAlgn="b"/>
                      <a:r>
                        <a:rPr lang="nb-NO" sz="2400" u="none" strike="noStrike">
                          <a:effectLst/>
                        </a:rPr>
                        <a:t>2015</a:t>
                      </a:r>
                      <a:endParaRPr lang="nb-NO" sz="2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400" u="none" strike="noStrike">
                          <a:effectLst/>
                        </a:rPr>
                        <a:t>56,14</a:t>
                      </a:r>
                      <a:endParaRPr lang="nb-NO" sz="2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400" u="none" strike="noStrike">
                          <a:effectLst/>
                        </a:rPr>
                        <a:t>7</a:t>
                      </a:r>
                      <a:endParaRPr lang="nb-NO" sz="2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400" u="none" strike="noStrike">
                          <a:effectLst/>
                        </a:rPr>
                        <a:t>54</a:t>
                      </a:r>
                      <a:endParaRPr lang="nb-NO" sz="2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400" u="none" strike="noStrike" dirty="0">
                          <a:effectLst/>
                        </a:rPr>
                        <a:t>7</a:t>
                      </a:r>
                      <a:endParaRPr lang="nb-NO" sz="24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541352453"/>
                  </a:ext>
                </a:extLst>
              </a:tr>
              <a:tr h="415437">
                <a:tc>
                  <a:txBody>
                    <a:bodyPr/>
                    <a:lstStyle/>
                    <a:p>
                      <a:pPr algn="r" fontAlgn="b"/>
                      <a:r>
                        <a:rPr lang="nb-NO" sz="2400" u="none" strike="noStrike">
                          <a:effectLst/>
                        </a:rPr>
                        <a:t>2016</a:t>
                      </a:r>
                      <a:endParaRPr lang="nb-NO" sz="2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400" u="none" strike="noStrike">
                          <a:effectLst/>
                        </a:rPr>
                        <a:t>57,08</a:t>
                      </a:r>
                      <a:endParaRPr lang="nb-NO" sz="2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400" u="none" strike="noStrike">
                          <a:effectLst/>
                        </a:rPr>
                        <a:t>12</a:t>
                      </a:r>
                      <a:endParaRPr lang="nb-NO" sz="2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400" u="none" strike="noStrike">
                          <a:effectLst/>
                        </a:rPr>
                        <a:t>40,14</a:t>
                      </a:r>
                      <a:endParaRPr lang="nb-NO" sz="2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400" u="none" strike="noStrike" dirty="0">
                          <a:effectLst/>
                        </a:rPr>
                        <a:t>7</a:t>
                      </a:r>
                      <a:endParaRPr lang="nb-NO" sz="24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4027979675"/>
                  </a:ext>
                </a:extLst>
              </a:tr>
              <a:tr h="415437">
                <a:tc>
                  <a:txBody>
                    <a:bodyPr/>
                    <a:lstStyle/>
                    <a:p>
                      <a:pPr algn="r" fontAlgn="b"/>
                      <a:r>
                        <a:rPr lang="nb-NO" sz="2400" u="none" strike="noStrike">
                          <a:effectLst/>
                        </a:rPr>
                        <a:t>2017</a:t>
                      </a:r>
                      <a:endParaRPr lang="nb-NO" sz="2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400" u="none" strike="noStrike">
                          <a:effectLst/>
                        </a:rPr>
                        <a:t>61,5</a:t>
                      </a:r>
                      <a:endParaRPr lang="nb-NO" sz="2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400" u="none" strike="noStrike">
                          <a:effectLst/>
                        </a:rPr>
                        <a:t>4</a:t>
                      </a:r>
                      <a:endParaRPr lang="nb-NO" sz="2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400" u="none" strike="noStrike">
                          <a:effectLst/>
                        </a:rPr>
                        <a:t>54,89</a:t>
                      </a:r>
                      <a:endParaRPr lang="nb-NO" sz="2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400" u="none" strike="noStrike" dirty="0">
                          <a:effectLst/>
                        </a:rPr>
                        <a:t>9</a:t>
                      </a:r>
                      <a:endParaRPr lang="nb-NO" sz="24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460674048"/>
                  </a:ext>
                </a:extLst>
              </a:tr>
              <a:tr h="415437">
                <a:tc>
                  <a:txBody>
                    <a:bodyPr/>
                    <a:lstStyle/>
                    <a:p>
                      <a:pPr algn="r" fontAlgn="b"/>
                      <a:r>
                        <a:rPr lang="nb-NO" sz="2400" u="none" strike="noStrike">
                          <a:effectLst/>
                        </a:rPr>
                        <a:t>2018</a:t>
                      </a:r>
                      <a:endParaRPr lang="nb-NO" sz="2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400" u="none" strike="noStrike">
                          <a:effectLst/>
                        </a:rPr>
                        <a:t>47</a:t>
                      </a:r>
                      <a:endParaRPr lang="nb-NO" sz="2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400" u="none" strike="noStrike">
                          <a:effectLst/>
                        </a:rPr>
                        <a:t>7</a:t>
                      </a:r>
                      <a:endParaRPr lang="nb-NO" sz="2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400" u="none" strike="noStrike">
                          <a:effectLst/>
                        </a:rPr>
                        <a:t>46,25</a:t>
                      </a:r>
                      <a:endParaRPr lang="nb-NO" sz="2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400" u="none" strike="noStrike" dirty="0">
                          <a:effectLst/>
                        </a:rPr>
                        <a:t>4</a:t>
                      </a:r>
                      <a:endParaRPr lang="nb-NO" sz="24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879873648"/>
                  </a:ext>
                </a:extLst>
              </a:tr>
              <a:tr h="415437">
                <a:tc>
                  <a:txBody>
                    <a:bodyPr/>
                    <a:lstStyle/>
                    <a:p>
                      <a:pPr algn="r" fontAlgn="b"/>
                      <a:r>
                        <a:rPr lang="nb-NO" sz="2400" u="none" strike="noStrike">
                          <a:effectLst/>
                        </a:rPr>
                        <a:t>2019</a:t>
                      </a:r>
                      <a:endParaRPr lang="nb-NO" sz="2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400" u="none" strike="noStrike">
                          <a:effectLst/>
                        </a:rPr>
                        <a:t>54</a:t>
                      </a:r>
                      <a:endParaRPr lang="nb-NO" sz="2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400" u="none" strike="noStrike">
                          <a:effectLst/>
                        </a:rPr>
                        <a:t>4</a:t>
                      </a:r>
                      <a:endParaRPr lang="nb-NO" sz="2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400" u="none" strike="noStrike">
                          <a:effectLst/>
                        </a:rPr>
                        <a:t>58,5</a:t>
                      </a:r>
                      <a:endParaRPr lang="nb-NO" sz="2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400" u="none" strike="noStrike" dirty="0">
                          <a:effectLst/>
                        </a:rPr>
                        <a:t>8</a:t>
                      </a:r>
                      <a:endParaRPr lang="nb-NO" sz="24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539036212"/>
                  </a:ext>
                </a:extLst>
              </a:tr>
              <a:tr h="415437">
                <a:tc>
                  <a:txBody>
                    <a:bodyPr/>
                    <a:lstStyle/>
                    <a:p>
                      <a:pPr algn="r" fontAlgn="b"/>
                      <a:r>
                        <a:rPr lang="nb-NO" sz="2400" u="none" strike="noStrike">
                          <a:effectLst/>
                        </a:rPr>
                        <a:t>2020</a:t>
                      </a:r>
                      <a:endParaRPr lang="nb-NO" sz="2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400" u="none" strike="noStrike">
                          <a:effectLst/>
                        </a:rPr>
                        <a:t>51,86</a:t>
                      </a:r>
                      <a:endParaRPr lang="nb-NO" sz="2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400" u="none" strike="noStrike">
                          <a:effectLst/>
                        </a:rPr>
                        <a:t>14</a:t>
                      </a:r>
                      <a:endParaRPr lang="nb-NO" sz="2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400" u="none" strike="noStrike">
                          <a:effectLst/>
                        </a:rPr>
                        <a:t>47,33</a:t>
                      </a:r>
                      <a:endParaRPr lang="nb-NO" sz="2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400" u="none" strike="noStrike" dirty="0">
                          <a:effectLst/>
                        </a:rPr>
                        <a:t>9</a:t>
                      </a:r>
                      <a:endParaRPr lang="nb-NO" sz="24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608797351"/>
                  </a:ext>
                </a:extLst>
              </a:tr>
              <a:tr h="415437">
                <a:tc>
                  <a:txBody>
                    <a:bodyPr/>
                    <a:lstStyle/>
                    <a:p>
                      <a:pPr algn="r" fontAlgn="b"/>
                      <a:r>
                        <a:rPr lang="nb-NO" sz="2400" u="none" strike="noStrike">
                          <a:effectLst/>
                        </a:rPr>
                        <a:t>2021</a:t>
                      </a:r>
                      <a:endParaRPr lang="nb-NO" sz="2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400" u="none" strike="noStrike">
                          <a:effectLst/>
                        </a:rPr>
                        <a:t>41</a:t>
                      </a:r>
                      <a:endParaRPr lang="nb-NO" sz="2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400" u="none" strike="noStrike">
                          <a:effectLst/>
                        </a:rPr>
                        <a:t>5</a:t>
                      </a:r>
                      <a:endParaRPr lang="nb-NO" sz="2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400" u="none" strike="noStrike">
                          <a:effectLst/>
                        </a:rPr>
                        <a:t>62,6</a:t>
                      </a:r>
                      <a:endParaRPr lang="nb-NO" sz="2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400" u="none" strike="noStrike" dirty="0">
                          <a:effectLst/>
                        </a:rPr>
                        <a:t>5</a:t>
                      </a:r>
                      <a:endParaRPr lang="nb-NO" sz="24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783213496"/>
                  </a:ext>
                </a:extLst>
              </a:tr>
              <a:tr h="415437">
                <a:tc>
                  <a:txBody>
                    <a:bodyPr/>
                    <a:lstStyle/>
                    <a:p>
                      <a:pPr algn="r" fontAlgn="b"/>
                      <a:r>
                        <a:rPr lang="nb-NO" sz="2400" u="none" strike="noStrike">
                          <a:effectLst/>
                        </a:rPr>
                        <a:t>2022</a:t>
                      </a:r>
                      <a:endParaRPr lang="nb-NO" sz="2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400" u="none" strike="noStrike">
                          <a:effectLst/>
                        </a:rPr>
                        <a:t>50,4</a:t>
                      </a:r>
                      <a:endParaRPr lang="nb-NO" sz="2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400" u="none" strike="noStrike">
                          <a:effectLst/>
                        </a:rPr>
                        <a:t>5</a:t>
                      </a:r>
                      <a:endParaRPr lang="nb-NO" sz="2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400" u="none" strike="noStrike">
                          <a:effectLst/>
                        </a:rPr>
                        <a:t>50,22</a:t>
                      </a:r>
                      <a:endParaRPr lang="nb-NO" sz="2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400" u="none" strike="noStrike" dirty="0">
                          <a:effectLst/>
                        </a:rPr>
                        <a:t>9</a:t>
                      </a:r>
                      <a:endParaRPr lang="nb-NO" sz="24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924526997"/>
                  </a:ext>
                </a:extLst>
              </a:tr>
              <a:tr h="415437">
                <a:tc>
                  <a:txBody>
                    <a:bodyPr/>
                    <a:lstStyle/>
                    <a:p>
                      <a:pPr algn="r" fontAlgn="b"/>
                      <a:r>
                        <a:rPr lang="nb-NO" sz="2400" u="none" strike="noStrike">
                          <a:effectLst/>
                        </a:rPr>
                        <a:t>2023</a:t>
                      </a:r>
                      <a:endParaRPr lang="nb-NO" sz="2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400" u="none" strike="noStrike">
                          <a:effectLst/>
                        </a:rPr>
                        <a:t>41,5</a:t>
                      </a:r>
                      <a:endParaRPr lang="nb-NO" sz="2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400" u="none" strike="noStrike">
                          <a:effectLst/>
                        </a:rPr>
                        <a:t>4</a:t>
                      </a:r>
                      <a:endParaRPr lang="nb-NO" sz="2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400" u="none" strike="noStrike">
                          <a:effectLst/>
                        </a:rPr>
                        <a:t>53</a:t>
                      </a:r>
                      <a:endParaRPr lang="nb-NO" sz="2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400" u="none" strike="noStrike" dirty="0">
                          <a:effectLst/>
                        </a:rPr>
                        <a:t>7</a:t>
                      </a:r>
                      <a:endParaRPr lang="nb-NO" sz="24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8117223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162261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CD329BCD-CEB0-472D-BA9B-335EE03FA11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65511630"/>
              </p:ext>
            </p:extLst>
          </p:nvPr>
        </p:nvGraphicFramePr>
        <p:xfrm>
          <a:off x="720436" y="563419"/>
          <a:ext cx="10446328" cy="57080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853790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 1">
            <a:extLst>
              <a:ext uri="{FF2B5EF4-FFF2-40B4-BE49-F238E27FC236}">
                <a16:creationId xmlns:a16="http://schemas.microsoft.com/office/drawing/2014/main" id="{E3878EF3-6B12-40C4-B922-66BD694C382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5557566"/>
              </p:ext>
            </p:extLst>
          </p:nvPr>
        </p:nvGraphicFramePr>
        <p:xfrm>
          <a:off x="1025236" y="674254"/>
          <a:ext cx="10649528" cy="582815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87461">
                  <a:extLst>
                    <a:ext uri="{9D8B030D-6E8A-4147-A177-3AD203B41FA5}">
                      <a16:colId xmlns:a16="http://schemas.microsoft.com/office/drawing/2014/main" val="885523817"/>
                    </a:ext>
                  </a:extLst>
                </a:gridCol>
                <a:gridCol w="2953579">
                  <a:extLst>
                    <a:ext uri="{9D8B030D-6E8A-4147-A177-3AD203B41FA5}">
                      <a16:colId xmlns:a16="http://schemas.microsoft.com/office/drawing/2014/main" val="1433847420"/>
                    </a:ext>
                  </a:extLst>
                </a:gridCol>
                <a:gridCol w="1844255">
                  <a:extLst>
                    <a:ext uri="{9D8B030D-6E8A-4147-A177-3AD203B41FA5}">
                      <a16:colId xmlns:a16="http://schemas.microsoft.com/office/drawing/2014/main" val="1834283296"/>
                    </a:ext>
                  </a:extLst>
                </a:gridCol>
                <a:gridCol w="3036780">
                  <a:extLst>
                    <a:ext uri="{9D8B030D-6E8A-4147-A177-3AD203B41FA5}">
                      <a16:colId xmlns:a16="http://schemas.microsoft.com/office/drawing/2014/main" val="2755961757"/>
                    </a:ext>
                  </a:extLst>
                </a:gridCol>
                <a:gridCol w="1927453">
                  <a:extLst>
                    <a:ext uri="{9D8B030D-6E8A-4147-A177-3AD203B41FA5}">
                      <a16:colId xmlns:a16="http://schemas.microsoft.com/office/drawing/2014/main" val="3189932527"/>
                    </a:ext>
                  </a:extLst>
                </a:gridCol>
              </a:tblGrid>
              <a:tr h="422477">
                <a:tc rowSpan="2">
                  <a:txBody>
                    <a:bodyPr/>
                    <a:lstStyle/>
                    <a:p>
                      <a:pPr algn="l" fontAlgn="b"/>
                      <a:r>
                        <a:rPr lang="nb-NO" sz="2400" u="none" strike="noStrike">
                          <a:effectLst/>
                        </a:rPr>
                        <a:t>Jaktår</a:t>
                      </a:r>
                      <a:endParaRPr lang="nb-NO" sz="2400" b="0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nb-NO" sz="2400" u="none" strike="noStrike">
                          <a:effectLst/>
                        </a:rPr>
                        <a:t>Ku 1 ½ år</a:t>
                      </a:r>
                      <a:endParaRPr lang="nb-NO" sz="2400" b="0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nb-NO" sz="2400" u="none" strike="noStrike" dirty="0">
                          <a:effectLst/>
                        </a:rPr>
                        <a:t>Okse 1 ½ år</a:t>
                      </a:r>
                      <a:endParaRPr lang="nb-NO" sz="2400" b="0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49278423"/>
                  </a:ext>
                </a:extLst>
              </a:tr>
              <a:tr h="758427">
                <a:tc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2400" u="none" strike="noStrike">
                          <a:effectLst/>
                        </a:rPr>
                        <a:t>Gjennomsnittsvekt kuer 1 ½ år</a:t>
                      </a:r>
                      <a:endParaRPr lang="nb-NO" sz="2400" b="0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2400" u="none" strike="noStrike">
                          <a:effectLst/>
                        </a:rPr>
                        <a:t>Antall kuer 1 ½ år</a:t>
                      </a:r>
                      <a:endParaRPr lang="nb-NO" sz="2400" b="0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2400" u="none" strike="noStrike">
                          <a:effectLst/>
                        </a:rPr>
                        <a:t>Gjennomsnittsvekt okser 1 ½ år</a:t>
                      </a:r>
                      <a:endParaRPr lang="nb-NO" sz="2400" b="0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2400" u="none" strike="noStrike" dirty="0">
                          <a:effectLst/>
                        </a:rPr>
                        <a:t>Antall okser 1 ½ år</a:t>
                      </a:r>
                      <a:endParaRPr lang="nb-NO" sz="2400" b="0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374526451"/>
                  </a:ext>
                </a:extLst>
              </a:tr>
              <a:tr h="422477">
                <a:tc>
                  <a:txBody>
                    <a:bodyPr/>
                    <a:lstStyle/>
                    <a:p>
                      <a:pPr algn="r" fontAlgn="b"/>
                      <a:r>
                        <a:rPr lang="nb-NO" sz="2400" u="none" strike="noStrike">
                          <a:effectLst/>
                        </a:rPr>
                        <a:t>2013</a:t>
                      </a:r>
                      <a:endParaRPr lang="nb-NO" sz="2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400" u="none" strike="noStrike">
                          <a:effectLst/>
                        </a:rPr>
                        <a:t>119,07</a:t>
                      </a:r>
                      <a:endParaRPr lang="nb-NO" sz="2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400" u="none" strike="noStrike">
                          <a:effectLst/>
                        </a:rPr>
                        <a:t>14</a:t>
                      </a:r>
                      <a:endParaRPr lang="nb-NO" sz="2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400" u="none" strike="noStrike">
                          <a:effectLst/>
                        </a:rPr>
                        <a:t>124,38</a:t>
                      </a:r>
                      <a:endParaRPr lang="nb-NO" sz="2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400" u="none" strike="noStrike" dirty="0">
                          <a:effectLst/>
                        </a:rPr>
                        <a:t>16</a:t>
                      </a:r>
                      <a:endParaRPr lang="nb-NO" sz="24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12840097"/>
                  </a:ext>
                </a:extLst>
              </a:tr>
              <a:tr h="422477">
                <a:tc>
                  <a:txBody>
                    <a:bodyPr/>
                    <a:lstStyle/>
                    <a:p>
                      <a:pPr algn="r" fontAlgn="b"/>
                      <a:r>
                        <a:rPr lang="nb-NO" sz="2400" u="none" strike="noStrike">
                          <a:effectLst/>
                        </a:rPr>
                        <a:t>2014</a:t>
                      </a:r>
                      <a:endParaRPr lang="nb-NO" sz="2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400" u="none" strike="noStrike">
                          <a:effectLst/>
                        </a:rPr>
                        <a:t>131</a:t>
                      </a:r>
                      <a:endParaRPr lang="nb-NO" sz="2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400" u="none" strike="noStrike">
                          <a:effectLst/>
                        </a:rPr>
                        <a:t>7</a:t>
                      </a:r>
                      <a:endParaRPr lang="nb-NO" sz="2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400" u="none" strike="noStrike">
                          <a:effectLst/>
                        </a:rPr>
                        <a:t>120,67</a:t>
                      </a:r>
                      <a:endParaRPr lang="nb-NO" sz="2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400" u="none" strike="noStrike" dirty="0">
                          <a:effectLst/>
                        </a:rPr>
                        <a:t>15</a:t>
                      </a:r>
                      <a:endParaRPr lang="nb-NO" sz="24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474491574"/>
                  </a:ext>
                </a:extLst>
              </a:tr>
              <a:tr h="422477">
                <a:tc>
                  <a:txBody>
                    <a:bodyPr/>
                    <a:lstStyle/>
                    <a:p>
                      <a:pPr algn="r" fontAlgn="b"/>
                      <a:r>
                        <a:rPr lang="nb-NO" sz="2400" u="none" strike="noStrike">
                          <a:effectLst/>
                        </a:rPr>
                        <a:t>2015</a:t>
                      </a:r>
                      <a:endParaRPr lang="nb-NO" sz="2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400" u="none" strike="noStrike">
                          <a:effectLst/>
                        </a:rPr>
                        <a:t>112,29</a:t>
                      </a:r>
                      <a:endParaRPr lang="nb-NO" sz="2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400" u="none" strike="noStrike">
                          <a:effectLst/>
                        </a:rPr>
                        <a:t>7</a:t>
                      </a:r>
                      <a:endParaRPr lang="nb-NO" sz="2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400" u="none" strike="noStrike">
                          <a:effectLst/>
                        </a:rPr>
                        <a:t>121,9</a:t>
                      </a:r>
                      <a:endParaRPr lang="nb-NO" sz="2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400" u="none" strike="noStrike" dirty="0">
                          <a:effectLst/>
                        </a:rPr>
                        <a:t>10</a:t>
                      </a:r>
                      <a:endParaRPr lang="nb-NO" sz="24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672761483"/>
                  </a:ext>
                </a:extLst>
              </a:tr>
              <a:tr h="422477">
                <a:tc>
                  <a:txBody>
                    <a:bodyPr/>
                    <a:lstStyle/>
                    <a:p>
                      <a:pPr algn="r" fontAlgn="b"/>
                      <a:r>
                        <a:rPr lang="nb-NO" sz="2400" u="none" strike="noStrike">
                          <a:effectLst/>
                        </a:rPr>
                        <a:t>2016</a:t>
                      </a:r>
                      <a:endParaRPr lang="nb-NO" sz="2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400" u="none" strike="noStrike">
                          <a:effectLst/>
                        </a:rPr>
                        <a:t>115,29</a:t>
                      </a:r>
                      <a:endParaRPr lang="nb-NO" sz="2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400" u="none" strike="noStrike">
                          <a:effectLst/>
                        </a:rPr>
                        <a:t>7</a:t>
                      </a:r>
                      <a:endParaRPr lang="nb-NO" sz="2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400" u="none" strike="noStrike">
                          <a:effectLst/>
                        </a:rPr>
                        <a:t>111,64</a:t>
                      </a:r>
                      <a:endParaRPr lang="nb-NO" sz="2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400" u="none" strike="noStrike" dirty="0">
                          <a:effectLst/>
                        </a:rPr>
                        <a:t>11</a:t>
                      </a:r>
                      <a:endParaRPr lang="nb-NO" sz="24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593109432"/>
                  </a:ext>
                </a:extLst>
              </a:tr>
              <a:tr h="422477">
                <a:tc>
                  <a:txBody>
                    <a:bodyPr/>
                    <a:lstStyle/>
                    <a:p>
                      <a:pPr algn="r" fontAlgn="b"/>
                      <a:r>
                        <a:rPr lang="nb-NO" sz="2400" u="none" strike="noStrike">
                          <a:effectLst/>
                        </a:rPr>
                        <a:t>2017</a:t>
                      </a:r>
                      <a:endParaRPr lang="nb-NO" sz="2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400" u="none" strike="noStrike">
                          <a:effectLst/>
                        </a:rPr>
                        <a:t>84,8</a:t>
                      </a:r>
                      <a:endParaRPr lang="nb-NO" sz="2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400" u="none" strike="noStrike">
                          <a:effectLst/>
                        </a:rPr>
                        <a:t>5</a:t>
                      </a:r>
                      <a:endParaRPr lang="nb-NO" sz="2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400" u="none" strike="noStrike">
                          <a:effectLst/>
                        </a:rPr>
                        <a:t>113,22</a:t>
                      </a:r>
                      <a:endParaRPr lang="nb-NO" sz="2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400" u="none" strike="noStrike" dirty="0">
                          <a:effectLst/>
                        </a:rPr>
                        <a:t>9</a:t>
                      </a:r>
                      <a:endParaRPr lang="nb-NO" sz="24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512541981"/>
                  </a:ext>
                </a:extLst>
              </a:tr>
              <a:tr h="422477">
                <a:tc>
                  <a:txBody>
                    <a:bodyPr/>
                    <a:lstStyle/>
                    <a:p>
                      <a:pPr algn="r" fontAlgn="b"/>
                      <a:r>
                        <a:rPr lang="nb-NO" sz="2400" u="none" strike="noStrike">
                          <a:effectLst/>
                        </a:rPr>
                        <a:t>2018</a:t>
                      </a:r>
                      <a:endParaRPr lang="nb-NO" sz="2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400" u="none" strike="noStrike">
                          <a:effectLst/>
                        </a:rPr>
                        <a:t>98,5</a:t>
                      </a:r>
                      <a:endParaRPr lang="nb-NO" sz="2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400" u="none" strike="noStrike">
                          <a:effectLst/>
                        </a:rPr>
                        <a:t>6</a:t>
                      </a:r>
                      <a:endParaRPr lang="nb-NO" sz="2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400" u="none" strike="noStrike">
                          <a:effectLst/>
                        </a:rPr>
                        <a:t>128,78</a:t>
                      </a:r>
                      <a:endParaRPr lang="nb-NO" sz="2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400" u="none" strike="noStrike" dirty="0">
                          <a:effectLst/>
                        </a:rPr>
                        <a:t>9</a:t>
                      </a:r>
                      <a:endParaRPr lang="nb-NO" sz="24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340623616"/>
                  </a:ext>
                </a:extLst>
              </a:tr>
              <a:tr h="422477">
                <a:tc>
                  <a:txBody>
                    <a:bodyPr/>
                    <a:lstStyle/>
                    <a:p>
                      <a:pPr algn="r" fontAlgn="b"/>
                      <a:r>
                        <a:rPr lang="nb-NO" sz="2400" u="none" strike="noStrike">
                          <a:effectLst/>
                        </a:rPr>
                        <a:t>2019</a:t>
                      </a:r>
                      <a:endParaRPr lang="nb-NO" sz="2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400" u="none" strike="noStrike">
                          <a:effectLst/>
                        </a:rPr>
                        <a:t>119,5</a:t>
                      </a:r>
                      <a:endParaRPr lang="nb-NO" sz="2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400" u="none" strike="noStrike">
                          <a:effectLst/>
                        </a:rPr>
                        <a:t>4</a:t>
                      </a:r>
                      <a:endParaRPr lang="nb-NO" sz="2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400" u="none" strike="noStrike">
                          <a:effectLst/>
                        </a:rPr>
                        <a:t>107,69</a:t>
                      </a:r>
                      <a:endParaRPr lang="nb-NO" sz="2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400" u="none" strike="noStrike" dirty="0">
                          <a:effectLst/>
                        </a:rPr>
                        <a:t>13</a:t>
                      </a:r>
                      <a:endParaRPr lang="nb-NO" sz="24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342062161"/>
                  </a:ext>
                </a:extLst>
              </a:tr>
              <a:tr h="422477">
                <a:tc>
                  <a:txBody>
                    <a:bodyPr/>
                    <a:lstStyle/>
                    <a:p>
                      <a:pPr algn="r" fontAlgn="b"/>
                      <a:r>
                        <a:rPr lang="nb-NO" sz="2400" u="none" strike="noStrike">
                          <a:effectLst/>
                        </a:rPr>
                        <a:t>2020</a:t>
                      </a:r>
                      <a:endParaRPr lang="nb-NO" sz="2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400" u="none" strike="noStrike">
                          <a:effectLst/>
                        </a:rPr>
                        <a:t>95,67</a:t>
                      </a:r>
                      <a:endParaRPr lang="nb-NO" sz="2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400" u="none" strike="noStrike">
                          <a:effectLst/>
                        </a:rPr>
                        <a:t>9</a:t>
                      </a:r>
                      <a:endParaRPr lang="nb-NO" sz="2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400" u="none" strike="noStrike">
                          <a:effectLst/>
                        </a:rPr>
                        <a:t>120,82</a:t>
                      </a:r>
                      <a:endParaRPr lang="nb-NO" sz="2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400" u="none" strike="noStrike" dirty="0">
                          <a:effectLst/>
                        </a:rPr>
                        <a:t>11</a:t>
                      </a:r>
                      <a:endParaRPr lang="nb-NO" sz="24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02399800"/>
                  </a:ext>
                </a:extLst>
              </a:tr>
              <a:tr h="422477">
                <a:tc>
                  <a:txBody>
                    <a:bodyPr/>
                    <a:lstStyle/>
                    <a:p>
                      <a:pPr algn="r" fontAlgn="b"/>
                      <a:r>
                        <a:rPr lang="nb-NO" sz="2400" u="none" strike="noStrike">
                          <a:effectLst/>
                        </a:rPr>
                        <a:t>2021</a:t>
                      </a:r>
                      <a:endParaRPr lang="nb-NO" sz="2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400" u="none" strike="noStrike">
                          <a:effectLst/>
                        </a:rPr>
                        <a:t>121,5</a:t>
                      </a:r>
                      <a:endParaRPr lang="nb-NO" sz="2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400" u="none" strike="noStrike">
                          <a:effectLst/>
                        </a:rPr>
                        <a:t>10</a:t>
                      </a:r>
                      <a:endParaRPr lang="nb-NO" sz="2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400" u="none" strike="noStrike">
                          <a:effectLst/>
                        </a:rPr>
                        <a:t>124,2</a:t>
                      </a:r>
                      <a:endParaRPr lang="nb-NO" sz="2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400" u="none" strike="noStrike" dirty="0">
                          <a:effectLst/>
                        </a:rPr>
                        <a:t>10</a:t>
                      </a:r>
                      <a:endParaRPr lang="nb-NO" sz="24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506299"/>
                  </a:ext>
                </a:extLst>
              </a:tr>
              <a:tr h="422477">
                <a:tc>
                  <a:txBody>
                    <a:bodyPr/>
                    <a:lstStyle/>
                    <a:p>
                      <a:pPr algn="r" fontAlgn="b"/>
                      <a:r>
                        <a:rPr lang="nb-NO" sz="2400" u="none" strike="noStrike">
                          <a:effectLst/>
                        </a:rPr>
                        <a:t>2022</a:t>
                      </a:r>
                      <a:endParaRPr lang="nb-NO" sz="2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400" u="none" strike="noStrike">
                          <a:effectLst/>
                        </a:rPr>
                        <a:t>99,6</a:t>
                      </a:r>
                      <a:endParaRPr lang="nb-NO" sz="2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400" u="none" strike="noStrike">
                          <a:effectLst/>
                        </a:rPr>
                        <a:t>5</a:t>
                      </a:r>
                      <a:endParaRPr lang="nb-NO" sz="2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400" u="none" strike="noStrike">
                          <a:effectLst/>
                        </a:rPr>
                        <a:t>118,25</a:t>
                      </a:r>
                      <a:endParaRPr lang="nb-NO" sz="2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400" u="none" strike="noStrike" dirty="0">
                          <a:effectLst/>
                        </a:rPr>
                        <a:t>4</a:t>
                      </a:r>
                      <a:endParaRPr lang="nb-NO" sz="24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72690348"/>
                  </a:ext>
                </a:extLst>
              </a:tr>
              <a:tr h="422477">
                <a:tc>
                  <a:txBody>
                    <a:bodyPr/>
                    <a:lstStyle/>
                    <a:p>
                      <a:pPr algn="r" fontAlgn="b"/>
                      <a:r>
                        <a:rPr lang="nb-NO" sz="2400" u="none" strike="noStrike">
                          <a:effectLst/>
                        </a:rPr>
                        <a:t>2023</a:t>
                      </a:r>
                      <a:endParaRPr lang="nb-NO" sz="2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400" u="none" strike="noStrike">
                          <a:effectLst/>
                        </a:rPr>
                        <a:t>106,75</a:t>
                      </a:r>
                      <a:endParaRPr lang="nb-NO" sz="2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400" u="none" strike="noStrike">
                          <a:effectLst/>
                        </a:rPr>
                        <a:t>4</a:t>
                      </a:r>
                      <a:endParaRPr lang="nb-NO" sz="2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400" u="none" strike="noStrike">
                          <a:effectLst/>
                        </a:rPr>
                        <a:t>113,67</a:t>
                      </a:r>
                      <a:endParaRPr lang="nb-NO" sz="2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400" u="none" strike="noStrike" dirty="0">
                          <a:effectLst/>
                        </a:rPr>
                        <a:t>6</a:t>
                      </a:r>
                      <a:endParaRPr lang="nb-NO" sz="24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2814709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6380977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E1D1FE30-3456-471D-8617-13BA40BA8A4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76736169"/>
              </p:ext>
            </p:extLst>
          </p:nvPr>
        </p:nvGraphicFramePr>
        <p:xfrm>
          <a:off x="655782" y="350982"/>
          <a:ext cx="10825018" cy="61329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536921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E5E51DF-65E2-42A2-8B3E-711D943241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Hjort bestandsutvikling</a:t>
            </a:r>
          </a:p>
        </p:txBody>
      </p:sp>
      <p:graphicFrame>
        <p:nvGraphicFramePr>
          <p:cNvPr id="3" name="Tabell 2">
            <a:extLst>
              <a:ext uri="{FF2B5EF4-FFF2-40B4-BE49-F238E27FC236}">
                <a16:creationId xmlns:a16="http://schemas.microsoft.com/office/drawing/2014/main" id="{FAEE7690-E057-405A-B540-CCF802622A9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7191710"/>
              </p:ext>
            </p:extLst>
          </p:nvPr>
        </p:nvGraphicFramePr>
        <p:xfrm>
          <a:off x="92364" y="1376218"/>
          <a:ext cx="11804073" cy="495005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26472">
                  <a:extLst>
                    <a:ext uri="{9D8B030D-6E8A-4147-A177-3AD203B41FA5}">
                      <a16:colId xmlns:a16="http://schemas.microsoft.com/office/drawing/2014/main" val="2040508928"/>
                    </a:ext>
                  </a:extLst>
                </a:gridCol>
                <a:gridCol w="917264">
                  <a:extLst>
                    <a:ext uri="{9D8B030D-6E8A-4147-A177-3AD203B41FA5}">
                      <a16:colId xmlns:a16="http://schemas.microsoft.com/office/drawing/2014/main" val="1690613470"/>
                    </a:ext>
                  </a:extLst>
                </a:gridCol>
                <a:gridCol w="957554">
                  <a:extLst>
                    <a:ext uri="{9D8B030D-6E8A-4147-A177-3AD203B41FA5}">
                      <a16:colId xmlns:a16="http://schemas.microsoft.com/office/drawing/2014/main" val="1796790516"/>
                    </a:ext>
                  </a:extLst>
                </a:gridCol>
                <a:gridCol w="1036527">
                  <a:extLst>
                    <a:ext uri="{9D8B030D-6E8A-4147-A177-3AD203B41FA5}">
                      <a16:colId xmlns:a16="http://schemas.microsoft.com/office/drawing/2014/main" val="2039172681"/>
                    </a:ext>
                  </a:extLst>
                </a:gridCol>
                <a:gridCol w="999508">
                  <a:extLst>
                    <a:ext uri="{9D8B030D-6E8A-4147-A177-3AD203B41FA5}">
                      <a16:colId xmlns:a16="http://schemas.microsoft.com/office/drawing/2014/main" val="2298086185"/>
                    </a:ext>
                  </a:extLst>
                </a:gridCol>
                <a:gridCol w="1253704">
                  <a:extLst>
                    <a:ext uri="{9D8B030D-6E8A-4147-A177-3AD203B41FA5}">
                      <a16:colId xmlns:a16="http://schemas.microsoft.com/office/drawing/2014/main" val="833979976"/>
                    </a:ext>
                  </a:extLst>
                </a:gridCol>
                <a:gridCol w="1510369">
                  <a:extLst>
                    <a:ext uri="{9D8B030D-6E8A-4147-A177-3AD203B41FA5}">
                      <a16:colId xmlns:a16="http://schemas.microsoft.com/office/drawing/2014/main" val="1417391024"/>
                    </a:ext>
                  </a:extLst>
                </a:gridCol>
                <a:gridCol w="1391908">
                  <a:extLst>
                    <a:ext uri="{9D8B030D-6E8A-4147-A177-3AD203B41FA5}">
                      <a16:colId xmlns:a16="http://schemas.microsoft.com/office/drawing/2014/main" val="378289317"/>
                    </a:ext>
                  </a:extLst>
                </a:gridCol>
                <a:gridCol w="1441266">
                  <a:extLst>
                    <a:ext uri="{9D8B030D-6E8A-4147-A177-3AD203B41FA5}">
                      <a16:colId xmlns:a16="http://schemas.microsoft.com/office/drawing/2014/main" val="2787025340"/>
                    </a:ext>
                  </a:extLst>
                </a:gridCol>
                <a:gridCol w="969894">
                  <a:extLst>
                    <a:ext uri="{9D8B030D-6E8A-4147-A177-3AD203B41FA5}">
                      <a16:colId xmlns:a16="http://schemas.microsoft.com/office/drawing/2014/main" val="3617400030"/>
                    </a:ext>
                  </a:extLst>
                </a:gridCol>
                <a:gridCol w="799607">
                  <a:extLst>
                    <a:ext uri="{9D8B030D-6E8A-4147-A177-3AD203B41FA5}">
                      <a16:colId xmlns:a16="http://schemas.microsoft.com/office/drawing/2014/main" val="3506833280"/>
                    </a:ext>
                  </a:extLst>
                </a:gridCol>
              </a:tblGrid>
              <a:tr h="507538">
                <a:tc>
                  <a:txBody>
                    <a:bodyPr/>
                    <a:lstStyle/>
                    <a:p>
                      <a:pPr algn="l" fontAlgn="b"/>
                      <a:r>
                        <a:rPr lang="nb-NO" sz="1600" u="none" strike="noStrike">
                          <a:effectLst/>
                        </a:rPr>
                        <a:t>Jaktår</a:t>
                      </a:r>
                      <a:endParaRPr lang="nb-NO" sz="1600" b="0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0" marR="6600" marT="66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600" u="none" strike="noStrike">
                          <a:effectLst/>
                        </a:rPr>
                        <a:t>Sett per jegerdag</a:t>
                      </a:r>
                      <a:endParaRPr lang="nb-NO" sz="1600" b="0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0" marR="6600" marT="66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600" u="none" strike="noStrike">
                          <a:effectLst/>
                        </a:rPr>
                        <a:t>Felt per jegerdag</a:t>
                      </a:r>
                      <a:endParaRPr lang="nb-NO" sz="1600" b="0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0" marR="6600" marT="66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600" u="none" strike="noStrike">
                          <a:effectLst/>
                        </a:rPr>
                        <a:t>Sett kolle per bukk</a:t>
                      </a:r>
                      <a:endParaRPr lang="nb-NO" sz="1600" b="0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0" marR="6600" marT="66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600" u="none" strike="noStrike" dirty="0">
                          <a:effectLst/>
                          <a:highlight>
                            <a:srgbClr val="FFFF00"/>
                          </a:highlight>
                        </a:rPr>
                        <a:t>Sett kalv per kolle</a:t>
                      </a:r>
                      <a:endParaRPr lang="nb-NO" sz="1600" b="0" i="0" u="none" strike="noStrike" dirty="0">
                        <a:solidFill>
                          <a:srgbClr val="FFFFFF"/>
                        </a:solidFill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6600" marR="6600" marT="66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600" u="none" strike="noStrike">
                          <a:effectLst/>
                        </a:rPr>
                        <a:t>Sett spissbukk per bukk</a:t>
                      </a:r>
                      <a:endParaRPr lang="nb-NO" sz="1600" b="0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0" marR="6600" marT="66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600" u="none" strike="noStrike">
                          <a:effectLst/>
                        </a:rPr>
                        <a:t>% bukker felt av sette bukker</a:t>
                      </a:r>
                      <a:endParaRPr lang="nb-NO" sz="1600" b="0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0" marR="6600" marT="66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600" u="none" strike="noStrike">
                          <a:effectLst/>
                        </a:rPr>
                        <a:t>% koller felt av sette koller</a:t>
                      </a:r>
                      <a:endParaRPr lang="nb-NO" sz="1600" b="0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0" marR="6600" marT="66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600" u="none" strike="noStrike">
                          <a:effectLst/>
                        </a:rPr>
                        <a:t>% kalver felt av sette kalver</a:t>
                      </a:r>
                      <a:endParaRPr lang="nb-NO" sz="1600" b="0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0" marR="6600" marT="66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600" u="none" strike="noStrike">
                          <a:effectLst/>
                        </a:rPr>
                        <a:t>Antall jegerdager</a:t>
                      </a:r>
                      <a:endParaRPr lang="nb-NO" sz="1600" b="0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0" marR="6600" marT="66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600" u="none" strike="noStrike" dirty="0">
                          <a:effectLst/>
                        </a:rPr>
                        <a:t>Antall jaktfelt</a:t>
                      </a:r>
                      <a:endParaRPr lang="nb-NO" sz="1600" b="0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0" marR="6600" marT="6600" marB="0" anchor="b"/>
                </a:tc>
                <a:extLst>
                  <a:ext uri="{0D108BD9-81ED-4DB2-BD59-A6C34878D82A}">
                    <a16:rowId xmlns:a16="http://schemas.microsoft.com/office/drawing/2014/main" val="1739040215"/>
                  </a:ext>
                </a:extLst>
              </a:tr>
              <a:tr h="403865">
                <a:tc>
                  <a:txBody>
                    <a:bodyPr/>
                    <a:lstStyle/>
                    <a:p>
                      <a:pPr algn="r" fontAlgn="b"/>
                      <a:r>
                        <a:rPr lang="nb-NO" sz="1600" u="none" strike="noStrike">
                          <a:effectLst/>
                        </a:rPr>
                        <a:t>2013</a:t>
                      </a:r>
                      <a:endParaRPr lang="nb-NO" sz="16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0" marR="6600" marT="66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600" u="none" strike="noStrike">
                          <a:effectLst/>
                        </a:rPr>
                        <a:t>0,15</a:t>
                      </a:r>
                      <a:endParaRPr lang="nb-NO" sz="16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0" marR="6600" marT="66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600" u="none" strike="noStrike">
                          <a:effectLst/>
                        </a:rPr>
                        <a:t>0,025</a:t>
                      </a:r>
                      <a:endParaRPr lang="nb-NO" sz="16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0" marR="6600" marT="66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600" u="none" strike="noStrike">
                          <a:effectLst/>
                        </a:rPr>
                        <a:t>1,27</a:t>
                      </a:r>
                      <a:endParaRPr lang="nb-NO" sz="16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0" marR="6600" marT="66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600" u="none" strike="noStrike" dirty="0">
                          <a:effectLst/>
                          <a:highlight>
                            <a:srgbClr val="FFFF00"/>
                          </a:highlight>
                        </a:rPr>
                        <a:t>0,64</a:t>
                      </a:r>
                      <a:endParaRPr lang="nb-NO" sz="1600" b="0" i="0" u="none" strike="noStrike" dirty="0"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6600" marR="6600" marT="66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600" u="none" strike="noStrike">
                          <a:effectLst/>
                        </a:rPr>
                        <a:t>0,46</a:t>
                      </a:r>
                      <a:endParaRPr lang="nb-NO" sz="16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0" marR="6600" marT="66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600" u="none" strike="noStrike">
                          <a:effectLst/>
                        </a:rPr>
                        <a:t>20,65</a:t>
                      </a:r>
                      <a:endParaRPr lang="nb-NO" sz="16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0" marR="6600" marT="66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600" u="none" strike="noStrike">
                          <a:effectLst/>
                        </a:rPr>
                        <a:t>20,51</a:t>
                      </a:r>
                      <a:endParaRPr lang="nb-NO" sz="16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0" marR="6600" marT="66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600" u="none" strike="noStrike">
                          <a:effectLst/>
                        </a:rPr>
                        <a:t>20</a:t>
                      </a:r>
                      <a:endParaRPr lang="nb-NO" sz="16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0" marR="6600" marT="66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600" u="none" strike="noStrike">
                          <a:effectLst/>
                        </a:rPr>
                        <a:t>2318</a:t>
                      </a:r>
                      <a:endParaRPr lang="nb-NO" sz="16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0" marR="6600" marT="66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600" u="none" strike="noStrike" dirty="0">
                          <a:effectLst/>
                        </a:rPr>
                        <a:t>38</a:t>
                      </a:r>
                      <a:endParaRPr lang="nb-NO" sz="16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0" marR="6600" marT="6600" marB="0" anchor="b"/>
                </a:tc>
                <a:extLst>
                  <a:ext uri="{0D108BD9-81ED-4DB2-BD59-A6C34878D82A}">
                    <a16:rowId xmlns:a16="http://schemas.microsoft.com/office/drawing/2014/main" val="1990136579"/>
                  </a:ext>
                </a:extLst>
              </a:tr>
              <a:tr h="403865">
                <a:tc>
                  <a:txBody>
                    <a:bodyPr/>
                    <a:lstStyle/>
                    <a:p>
                      <a:pPr algn="r" fontAlgn="b"/>
                      <a:r>
                        <a:rPr lang="nb-NO" sz="1600" u="none" strike="noStrike">
                          <a:effectLst/>
                        </a:rPr>
                        <a:t>2014</a:t>
                      </a:r>
                      <a:endParaRPr lang="nb-NO" sz="16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0" marR="6600" marT="66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600" u="none" strike="noStrike">
                          <a:effectLst/>
                        </a:rPr>
                        <a:t>0,13</a:t>
                      </a:r>
                      <a:endParaRPr lang="nb-NO" sz="16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0" marR="6600" marT="66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600" u="none" strike="noStrike">
                          <a:effectLst/>
                        </a:rPr>
                        <a:t>0,019</a:t>
                      </a:r>
                      <a:endParaRPr lang="nb-NO" sz="16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0" marR="6600" marT="66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600" u="none" strike="noStrike">
                          <a:effectLst/>
                        </a:rPr>
                        <a:t>1,5</a:t>
                      </a:r>
                      <a:endParaRPr lang="nb-NO" sz="16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0" marR="6600" marT="66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600" u="none" strike="noStrike">
                          <a:effectLst/>
                          <a:highlight>
                            <a:srgbClr val="FFFF00"/>
                          </a:highlight>
                        </a:rPr>
                        <a:t>0,41</a:t>
                      </a:r>
                      <a:endParaRPr lang="nb-NO" sz="1600" b="0" i="0" u="none" strike="noStrike"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6600" marR="6600" marT="66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600" u="none" strike="noStrike">
                          <a:effectLst/>
                        </a:rPr>
                        <a:t>0,43</a:t>
                      </a:r>
                      <a:endParaRPr lang="nb-NO" sz="16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0" marR="6600" marT="66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600" u="none" strike="noStrike">
                          <a:effectLst/>
                        </a:rPr>
                        <a:t>26,74</a:t>
                      </a:r>
                      <a:endParaRPr lang="nb-NO" sz="16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0" marR="6600" marT="66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600" u="none" strike="noStrike">
                          <a:effectLst/>
                        </a:rPr>
                        <a:t>14,73</a:t>
                      </a:r>
                      <a:endParaRPr lang="nb-NO" sz="16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0" marR="6600" marT="66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600" u="none" strike="noStrike">
                          <a:effectLst/>
                        </a:rPr>
                        <a:t>13,21</a:t>
                      </a:r>
                      <a:endParaRPr lang="nb-NO" sz="16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0" marR="6600" marT="66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600" u="none" strike="noStrike">
                          <a:effectLst/>
                        </a:rPr>
                        <a:t>2527</a:t>
                      </a:r>
                      <a:endParaRPr lang="nb-NO" sz="16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0" marR="6600" marT="66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600" u="none" strike="noStrike" dirty="0">
                          <a:effectLst/>
                        </a:rPr>
                        <a:t>37</a:t>
                      </a:r>
                      <a:endParaRPr lang="nb-NO" sz="16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0" marR="6600" marT="6600" marB="0" anchor="b"/>
                </a:tc>
                <a:extLst>
                  <a:ext uri="{0D108BD9-81ED-4DB2-BD59-A6C34878D82A}">
                    <a16:rowId xmlns:a16="http://schemas.microsoft.com/office/drawing/2014/main" val="1019791064"/>
                  </a:ext>
                </a:extLst>
              </a:tr>
              <a:tr h="403865">
                <a:tc>
                  <a:txBody>
                    <a:bodyPr/>
                    <a:lstStyle/>
                    <a:p>
                      <a:pPr algn="r" fontAlgn="b"/>
                      <a:r>
                        <a:rPr lang="nb-NO" sz="1600" u="none" strike="noStrike">
                          <a:effectLst/>
                        </a:rPr>
                        <a:t>2015</a:t>
                      </a:r>
                      <a:endParaRPr lang="nb-NO" sz="16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0" marR="6600" marT="66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600" u="none" strike="noStrike">
                          <a:effectLst/>
                        </a:rPr>
                        <a:t>0,18</a:t>
                      </a:r>
                      <a:endParaRPr lang="nb-NO" sz="16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0" marR="6600" marT="66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600" u="none" strike="noStrike">
                          <a:effectLst/>
                        </a:rPr>
                        <a:t>0,031</a:t>
                      </a:r>
                      <a:endParaRPr lang="nb-NO" sz="16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0" marR="6600" marT="66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600" u="none" strike="noStrike">
                          <a:effectLst/>
                        </a:rPr>
                        <a:t>1,42</a:t>
                      </a:r>
                      <a:endParaRPr lang="nb-NO" sz="16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0" marR="6600" marT="66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600" u="none" strike="noStrike" dirty="0">
                          <a:effectLst/>
                          <a:highlight>
                            <a:srgbClr val="FFFF00"/>
                          </a:highlight>
                        </a:rPr>
                        <a:t>0,44</a:t>
                      </a:r>
                      <a:endParaRPr lang="nb-NO" sz="1600" b="0" i="0" u="none" strike="noStrike" dirty="0"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6600" marR="6600" marT="66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600" u="none" strike="noStrike">
                          <a:effectLst/>
                        </a:rPr>
                        <a:t>0,43</a:t>
                      </a:r>
                      <a:endParaRPr lang="nb-NO" sz="16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0" marR="6600" marT="66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600" u="none" strike="noStrike">
                          <a:effectLst/>
                        </a:rPr>
                        <a:t>29</a:t>
                      </a:r>
                      <a:endParaRPr lang="nb-NO" sz="16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0" marR="6600" marT="66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600" u="none" strike="noStrike">
                          <a:effectLst/>
                        </a:rPr>
                        <a:t>19,01</a:t>
                      </a:r>
                      <a:endParaRPr lang="nb-NO" sz="16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0" marR="6600" marT="66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600" u="none" strike="noStrike">
                          <a:effectLst/>
                        </a:rPr>
                        <a:t>20,63</a:t>
                      </a:r>
                      <a:endParaRPr lang="nb-NO" sz="16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0" marR="6600" marT="66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600" u="none" strike="noStrike">
                          <a:effectLst/>
                        </a:rPr>
                        <a:t>2199</a:t>
                      </a:r>
                      <a:endParaRPr lang="nb-NO" sz="16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0" marR="6600" marT="66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600" u="none" strike="noStrike" dirty="0">
                          <a:effectLst/>
                        </a:rPr>
                        <a:t>36</a:t>
                      </a:r>
                      <a:endParaRPr lang="nb-NO" sz="16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0" marR="6600" marT="6600" marB="0" anchor="b"/>
                </a:tc>
                <a:extLst>
                  <a:ext uri="{0D108BD9-81ED-4DB2-BD59-A6C34878D82A}">
                    <a16:rowId xmlns:a16="http://schemas.microsoft.com/office/drawing/2014/main" val="881456967"/>
                  </a:ext>
                </a:extLst>
              </a:tr>
              <a:tr h="403865">
                <a:tc>
                  <a:txBody>
                    <a:bodyPr/>
                    <a:lstStyle/>
                    <a:p>
                      <a:pPr algn="r" fontAlgn="b"/>
                      <a:r>
                        <a:rPr lang="nb-NO" sz="1600" u="none" strike="noStrike">
                          <a:effectLst/>
                        </a:rPr>
                        <a:t>2016</a:t>
                      </a:r>
                      <a:endParaRPr lang="nb-NO" sz="16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0" marR="6600" marT="66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600" u="none" strike="noStrike">
                          <a:effectLst/>
                        </a:rPr>
                        <a:t>0,25</a:t>
                      </a:r>
                      <a:endParaRPr lang="nb-NO" sz="16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0" marR="6600" marT="66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600" u="none" strike="noStrike">
                          <a:effectLst/>
                        </a:rPr>
                        <a:t>0,037</a:t>
                      </a:r>
                      <a:endParaRPr lang="nb-NO" sz="16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0" marR="6600" marT="66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600" u="none" strike="noStrike">
                          <a:effectLst/>
                        </a:rPr>
                        <a:t>1,51</a:t>
                      </a:r>
                      <a:endParaRPr lang="nb-NO" sz="16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0" marR="6600" marT="66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600" u="none" strike="noStrike" dirty="0">
                          <a:effectLst/>
                          <a:highlight>
                            <a:srgbClr val="FFFF00"/>
                          </a:highlight>
                        </a:rPr>
                        <a:t>0,48</a:t>
                      </a:r>
                      <a:endParaRPr lang="nb-NO" sz="1600" b="0" i="0" u="none" strike="noStrike" dirty="0"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6600" marR="6600" marT="66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600" u="none" strike="noStrike">
                          <a:effectLst/>
                        </a:rPr>
                        <a:t>0,54</a:t>
                      </a:r>
                      <a:endParaRPr lang="nb-NO" sz="16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0" marR="6600" marT="66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600" u="none" strike="noStrike">
                          <a:effectLst/>
                        </a:rPr>
                        <a:t>21,67</a:t>
                      </a:r>
                      <a:endParaRPr lang="nb-NO" sz="16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0" marR="6600" marT="66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600" u="none" strike="noStrike">
                          <a:effectLst/>
                        </a:rPr>
                        <a:t>16,57</a:t>
                      </a:r>
                      <a:endParaRPr lang="nb-NO" sz="16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0" marR="6600" marT="66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600" u="none" strike="noStrike">
                          <a:effectLst/>
                        </a:rPr>
                        <a:t>20,93</a:t>
                      </a:r>
                      <a:endParaRPr lang="nb-NO" sz="16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0" marR="6600" marT="66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600" u="none" strike="noStrike">
                          <a:effectLst/>
                        </a:rPr>
                        <a:t>2016</a:t>
                      </a:r>
                      <a:endParaRPr lang="nb-NO" sz="16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0" marR="6600" marT="66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600" u="none" strike="noStrike" dirty="0">
                          <a:effectLst/>
                        </a:rPr>
                        <a:t>34</a:t>
                      </a:r>
                      <a:endParaRPr lang="nb-NO" sz="16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0" marR="6600" marT="6600" marB="0" anchor="b"/>
                </a:tc>
                <a:extLst>
                  <a:ext uri="{0D108BD9-81ED-4DB2-BD59-A6C34878D82A}">
                    <a16:rowId xmlns:a16="http://schemas.microsoft.com/office/drawing/2014/main" val="36773517"/>
                  </a:ext>
                </a:extLst>
              </a:tr>
              <a:tr h="403865">
                <a:tc>
                  <a:txBody>
                    <a:bodyPr/>
                    <a:lstStyle/>
                    <a:p>
                      <a:pPr algn="r" fontAlgn="b"/>
                      <a:r>
                        <a:rPr lang="nb-NO" sz="1600" u="none" strike="noStrike">
                          <a:effectLst/>
                        </a:rPr>
                        <a:t>2017</a:t>
                      </a:r>
                      <a:endParaRPr lang="nb-NO" sz="16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0" marR="6600" marT="66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600" u="none" strike="noStrike">
                          <a:effectLst/>
                        </a:rPr>
                        <a:t>0,31</a:t>
                      </a:r>
                      <a:endParaRPr lang="nb-NO" sz="16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0" marR="6600" marT="66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600" u="none" strike="noStrike">
                          <a:effectLst/>
                        </a:rPr>
                        <a:t>0,056</a:t>
                      </a:r>
                      <a:endParaRPr lang="nb-NO" sz="16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0" marR="6600" marT="66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600" u="none" strike="noStrike">
                          <a:effectLst/>
                        </a:rPr>
                        <a:t>1,37</a:t>
                      </a:r>
                      <a:endParaRPr lang="nb-NO" sz="16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0" marR="6600" marT="66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600" u="none" strike="noStrike" dirty="0">
                          <a:effectLst/>
                          <a:highlight>
                            <a:srgbClr val="FFFF00"/>
                          </a:highlight>
                        </a:rPr>
                        <a:t>0,63</a:t>
                      </a:r>
                      <a:endParaRPr lang="nb-NO" sz="1600" b="0" i="0" u="none" strike="noStrike" dirty="0"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6600" marR="6600" marT="66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600" u="none" strike="noStrike">
                          <a:effectLst/>
                        </a:rPr>
                        <a:t>0,41</a:t>
                      </a:r>
                      <a:endParaRPr lang="nb-NO" sz="16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0" marR="6600" marT="66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600" u="none" strike="noStrike">
                          <a:effectLst/>
                        </a:rPr>
                        <a:t>26,83</a:t>
                      </a:r>
                      <a:endParaRPr lang="nb-NO" sz="16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0" marR="6600" marT="66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600" u="none" strike="noStrike">
                          <a:effectLst/>
                        </a:rPr>
                        <a:t>17,86</a:t>
                      </a:r>
                      <a:endParaRPr lang="nb-NO" sz="16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0" marR="6600" marT="66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600" u="none" strike="noStrike">
                          <a:effectLst/>
                        </a:rPr>
                        <a:t>23,81</a:t>
                      </a:r>
                      <a:endParaRPr lang="nb-NO" sz="16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0" marR="6600" marT="66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600" u="none" strike="noStrike">
                          <a:effectLst/>
                        </a:rPr>
                        <a:t>1580</a:t>
                      </a:r>
                      <a:endParaRPr lang="nb-NO" sz="16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0" marR="6600" marT="66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600" u="none" strike="noStrike" dirty="0">
                          <a:effectLst/>
                        </a:rPr>
                        <a:t>35</a:t>
                      </a:r>
                      <a:endParaRPr lang="nb-NO" sz="16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0" marR="6600" marT="6600" marB="0" anchor="b"/>
                </a:tc>
                <a:extLst>
                  <a:ext uri="{0D108BD9-81ED-4DB2-BD59-A6C34878D82A}">
                    <a16:rowId xmlns:a16="http://schemas.microsoft.com/office/drawing/2014/main" val="726245534"/>
                  </a:ext>
                </a:extLst>
              </a:tr>
              <a:tr h="403865">
                <a:tc>
                  <a:txBody>
                    <a:bodyPr/>
                    <a:lstStyle/>
                    <a:p>
                      <a:pPr algn="r" fontAlgn="b"/>
                      <a:r>
                        <a:rPr lang="nb-NO" sz="1600" u="none" strike="noStrike">
                          <a:effectLst/>
                        </a:rPr>
                        <a:t>2018</a:t>
                      </a:r>
                      <a:endParaRPr lang="nb-NO" sz="16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0" marR="6600" marT="66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600" u="none" strike="noStrike">
                          <a:effectLst/>
                        </a:rPr>
                        <a:t>0,31</a:t>
                      </a:r>
                      <a:endParaRPr lang="nb-NO" sz="16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0" marR="6600" marT="66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600" u="none" strike="noStrike">
                          <a:effectLst/>
                        </a:rPr>
                        <a:t>0,039</a:t>
                      </a:r>
                      <a:endParaRPr lang="nb-NO" sz="16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0" marR="6600" marT="66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600" u="none" strike="noStrike">
                          <a:effectLst/>
                        </a:rPr>
                        <a:t>1,57</a:t>
                      </a:r>
                      <a:endParaRPr lang="nb-NO" sz="16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0" marR="6600" marT="66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600" u="none" strike="noStrike" dirty="0">
                          <a:effectLst/>
                          <a:highlight>
                            <a:srgbClr val="FFFF00"/>
                          </a:highlight>
                        </a:rPr>
                        <a:t>0,53</a:t>
                      </a:r>
                      <a:endParaRPr lang="nb-NO" sz="1600" b="0" i="0" u="none" strike="noStrike" dirty="0"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6600" marR="6600" marT="66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600" u="none" strike="noStrike">
                          <a:effectLst/>
                        </a:rPr>
                        <a:t>0,59</a:t>
                      </a:r>
                      <a:endParaRPr lang="nb-NO" sz="16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0" marR="6600" marT="66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600" u="none" strike="noStrike">
                          <a:effectLst/>
                        </a:rPr>
                        <a:t>23,19</a:t>
                      </a:r>
                      <a:endParaRPr lang="nb-NO" sz="16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0" marR="6600" marT="66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600" u="none" strike="noStrike">
                          <a:effectLst/>
                        </a:rPr>
                        <a:t>11,98</a:t>
                      </a:r>
                      <a:endParaRPr lang="nb-NO" sz="16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0" marR="6600" marT="66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600" u="none" strike="noStrike">
                          <a:effectLst/>
                        </a:rPr>
                        <a:t>20,18</a:t>
                      </a:r>
                      <a:endParaRPr lang="nb-NO" sz="16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0" marR="6600" marT="66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600" u="none" strike="noStrike">
                          <a:effectLst/>
                        </a:rPr>
                        <a:t>2068</a:t>
                      </a:r>
                      <a:endParaRPr lang="nb-NO" sz="16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0" marR="6600" marT="66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600" u="none" strike="noStrike" dirty="0">
                          <a:effectLst/>
                        </a:rPr>
                        <a:t>37</a:t>
                      </a:r>
                      <a:endParaRPr lang="nb-NO" sz="16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0" marR="6600" marT="6600" marB="0" anchor="b"/>
                </a:tc>
                <a:extLst>
                  <a:ext uri="{0D108BD9-81ED-4DB2-BD59-A6C34878D82A}">
                    <a16:rowId xmlns:a16="http://schemas.microsoft.com/office/drawing/2014/main" val="3518767482"/>
                  </a:ext>
                </a:extLst>
              </a:tr>
              <a:tr h="403865">
                <a:tc>
                  <a:txBody>
                    <a:bodyPr/>
                    <a:lstStyle/>
                    <a:p>
                      <a:pPr algn="r" fontAlgn="b"/>
                      <a:r>
                        <a:rPr lang="nb-NO" sz="1600" u="none" strike="noStrike">
                          <a:effectLst/>
                        </a:rPr>
                        <a:t>2019</a:t>
                      </a:r>
                      <a:endParaRPr lang="nb-NO" sz="16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0" marR="6600" marT="66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600" u="none" strike="noStrike">
                          <a:effectLst/>
                        </a:rPr>
                        <a:t>0,34</a:t>
                      </a:r>
                      <a:endParaRPr lang="nb-NO" sz="16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0" marR="6600" marT="66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600" u="none" strike="noStrike">
                          <a:effectLst/>
                        </a:rPr>
                        <a:t>0,045</a:t>
                      </a:r>
                      <a:endParaRPr lang="nb-NO" sz="16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0" marR="6600" marT="66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600" u="none" strike="noStrike">
                          <a:effectLst/>
                        </a:rPr>
                        <a:t>1,39</a:t>
                      </a:r>
                      <a:endParaRPr lang="nb-NO" sz="16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0" marR="6600" marT="66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600" u="none" strike="noStrike">
                          <a:effectLst/>
                          <a:highlight>
                            <a:srgbClr val="FFFF00"/>
                          </a:highlight>
                        </a:rPr>
                        <a:t>0,59</a:t>
                      </a:r>
                      <a:endParaRPr lang="nb-NO" sz="1600" b="0" i="0" u="none" strike="noStrike"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6600" marR="6600" marT="66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600" u="none" strike="noStrike">
                          <a:effectLst/>
                        </a:rPr>
                        <a:t>0,37</a:t>
                      </a:r>
                      <a:endParaRPr lang="nb-NO" sz="16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0" marR="6600" marT="66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600" u="none" strike="noStrike">
                          <a:effectLst/>
                        </a:rPr>
                        <a:t>22,7</a:t>
                      </a:r>
                      <a:endParaRPr lang="nb-NO" sz="16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0" marR="6600" marT="66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600" u="none" strike="noStrike">
                          <a:effectLst/>
                        </a:rPr>
                        <a:t>10,57</a:t>
                      </a:r>
                      <a:endParaRPr lang="nb-NO" sz="16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0" marR="6600" marT="66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600" u="none" strike="noStrike">
                          <a:effectLst/>
                        </a:rPr>
                        <a:t>19,55</a:t>
                      </a:r>
                      <a:endParaRPr lang="nb-NO" sz="16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0" marR="6600" marT="66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600" u="none" strike="noStrike">
                          <a:effectLst/>
                        </a:rPr>
                        <a:t>1915</a:t>
                      </a:r>
                      <a:endParaRPr lang="nb-NO" sz="16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0" marR="6600" marT="66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600" u="none" strike="noStrike" dirty="0">
                          <a:effectLst/>
                        </a:rPr>
                        <a:t>37</a:t>
                      </a:r>
                      <a:endParaRPr lang="nb-NO" sz="16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0" marR="6600" marT="6600" marB="0" anchor="b"/>
                </a:tc>
                <a:extLst>
                  <a:ext uri="{0D108BD9-81ED-4DB2-BD59-A6C34878D82A}">
                    <a16:rowId xmlns:a16="http://schemas.microsoft.com/office/drawing/2014/main" val="2314908559"/>
                  </a:ext>
                </a:extLst>
              </a:tr>
              <a:tr h="403865">
                <a:tc>
                  <a:txBody>
                    <a:bodyPr/>
                    <a:lstStyle/>
                    <a:p>
                      <a:pPr algn="r" fontAlgn="b"/>
                      <a:r>
                        <a:rPr lang="nb-NO" sz="1600" u="none" strike="noStrike">
                          <a:effectLst/>
                        </a:rPr>
                        <a:t>2020</a:t>
                      </a:r>
                      <a:endParaRPr lang="nb-NO" sz="16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0" marR="6600" marT="66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600" u="none" strike="noStrike">
                          <a:effectLst/>
                        </a:rPr>
                        <a:t>0,26</a:t>
                      </a:r>
                      <a:endParaRPr lang="nb-NO" sz="16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0" marR="6600" marT="66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600" u="none" strike="noStrike">
                          <a:effectLst/>
                        </a:rPr>
                        <a:t>0,042</a:t>
                      </a:r>
                      <a:endParaRPr lang="nb-NO" sz="16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0" marR="6600" marT="66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600" u="none" strike="noStrike">
                          <a:effectLst/>
                        </a:rPr>
                        <a:t>1,51</a:t>
                      </a:r>
                      <a:endParaRPr lang="nb-NO" sz="16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0" marR="6600" marT="66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600" u="none" strike="noStrike" dirty="0">
                          <a:effectLst/>
                          <a:highlight>
                            <a:srgbClr val="FFFF00"/>
                          </a:highlight>
                        </a:rPr>
                        <a:t>0,55</a:t>
                      </a:r>
                      <a:endParaRPr lang="nb-NO" sz="1600" b="0" i="0" u="none" strike="noStrike" dirty="0"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6600" marR="6600" marT="66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600" u="none" strike="noStrike">
                          <a:effectLst/>
                        </a:rPr>
                        <a:t>0,44</a:t>
                      </a:r>
                      <a:endParaRPr lang="nb-NO" sz="16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0" marR="6600" marT="66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600" u="none" strike="noStrike">
                          <a:effectLst/>
                        </a:rPr>
                        <a:t>20,63</a:t>
                      </a:r>
                      <a:endParaRPr lang="nb-NO" sz="16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0" marR="6600" marT="66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600" u="none" strike="noStrike">
                          <a:effectLst/>
                        </a:rPr>
                        <a:t>15,35</a:t>
                      </a:r>
                      <a:endParaRPr lang="nb-NO" sz="16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0" marR="6600" marT="66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600" u="none" strike="noStrike">
                          <a:effectLst/>
                        </a:rPr>
                        <a:t>21,97</a:t>
                      </a:r>
                      <a:endParaRPr lang="nb-NO" sz="16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0" marR="6600" marT="66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600" u="none" strike="noStrike">
                          <a:effectLst/>
                        </a:rPr>
                        <a:t>2361</a:t>
                      </a:r>
                      <a:endParaRPr lang="nb-NO" sz="16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0" marR="6600" marT="66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600" u="none" strike="noStrike" dirty="0">
                          <a:effectLst/>
                        </a:rPr>
                        <a:t>37</a:t>
                      </a:r>
                      <a:endParaRPr lang="nb-NO" sz="16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0" marR="6600" marT="6600" marB="0" anchor="b"/>
                </a:tc>
                <a:extLst>
                  <a:ext uri="{0D108BD9-81ED-4DB2-BD59-A6C34878D82A}">
                    <a16:rowId xmlns:a16="http://schemas.microsoft.com/office/drawing/2014/main" val="848598796"/>
                  </a:ext>
                </a:extLst>
              </a:tr>
              <a:tr h="403865">
                <a:tc>
                  <a:txBody>
                    <a:bodyPr/>
                    <a:lstStyle/>
                    <a:p>
                      <a:pPr algn="r" fontAlgn="b"/>
                      <a:r>
                        <a:rPr lang="nb-NO" sz="1600" u="none" strike="noStrike">
                          <a:effectLst/>
                        </a:rPr>
                        <a:t>2021</a:t>
                      </a:r>
                      <a:endParaRPr lang="nb-NO" sz="16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0" marR="6600" marT="66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600" u="none" strike="noStrike">
                          <a:effectLst/>
                        </a:rPr>
                        <a:t>0,42</a:t>
                      </a:r>
                      <a:endParaRPr lang="nb-NO" sz="16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0" marR="6600" marT="66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600" u="none" strike="noStrike">
                          <a:effectLst/>
                        </a:rPr>
                        <a:t>0,053</a:t>
                      </a:r>
                      <a:endParaRPr lang="nb-NO" sz="16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0" marR="6600" marT="66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600" u="none" strike="noStrike">
                          <a:effectLst/>
                        </a:rPr>
                        <a:t>1,4</a:t>
                      </a:r>
                      <a:endParaRPr lang="nb-NO" sz="16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0" marR="6600" marT="66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600" u="none" strike="noStrike" dirty="0">
                          <a:effectLst/>
                          <a:highlight>
                            <a:srgbClr val="FFFF00"/>
                          </a:highlight>
                        </a:rPr>
                        <a:t>0,44</a:t>
                      </a:r>
                      <a:endParaRPr lang="nb-NO" sz="1600" b="0" i="0" u="none" strike="noStrike" dirty="0"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6600" marR="6600" marT="66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600" u="none" strike="noStrike">
                          <a:effectLst/>
                        </a:rPr>
                        <a:t>0,44</a:t>
                      </a:r>
                      <a:endParaRPr lang="nb-NO" sz="16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0" marR="6600" marT="66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600" u="none" strike="noStrike">
                          <a:effectLst/>
                        </a:rPr>
                        <a:t>18,14</a:t>
                      </a:r>
                      <a:endParaRPr lang="nb-NO" sz="16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0" marR="6600" marT="66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600" u="none" strike="noStrike">
                          <a:effectLst/>
                        </a:rPr>
                        <a:t>10,54</a:t>
                      </a:r>
                      <a:endParaRPr lang="nb-NO" sz="16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0" marR="6600" marT="66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600" u="none" strike="noStrike">
                          <a:effectLst/>
                        </a:rPr>
                        <a:t>20</a:t>
                      </a:r>
                      <a:endParaRPr lang="nb-NO" sz="16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0" marR="6600" marT="66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600" u="none" strike="noStrike">
                          <a:effectLst/>
                        </a:rPr>
                        <a:t>2020</a:t>
                      </a:r>
                      <a:endParaRPr lang="nb-NO" sz="16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0" marR="6600" marT="66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600" u="none" strike="noStrike" dirty="0">
                          <a:effectLst/>
                        </a:rPr>
                        <a:t>38</a:t>
                      </a:r>
                      <a:endParaRPr lang="nb-NO" sz="16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0" marR="6600" marT="6600" marB="0" anchor="b"/>
                </a:tc>
                <a:extLst>
                  <a:ext uri="{0D108BD9-81ED-4DB2-BD59-A6C34878D82A}">
                    <a16:rowId xmlns:a16="http://schemas.microsoft.com/office/drawing/2014/main" val="2398782229"/>
                  </a:ext>
                </a:extLst>
              </a:tr>
              <a:tr h="403865">
                <a:tc>
                  <a:txBody>
                    <a:bodyPr/>
                    <a:lstStyle/>
                    <a:p>
                      <a:pPr algn="r" fontAlgn="b"/>
                      <a:r>
                        <a:rPr lang="nb-NO" sz="1600" u="none" strike="noStrike">
                          <a:effectLst/>
                        </a:rPr>
                        <a:t>2022</a:t>
                      </a:r>
                      <a:endParaRPr lang="nb-NO" sz="16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0" marR="6600" marT="66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600" u="none" strike="noStrike">
                          <a:effectLst/>
                        </a:rPr>
                        <a:t>0,41</a:t>
                      </a:r>
                      <a:endParaRPr lang="nb-NO" sz="16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0" marR="6600" marT="66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600" u="none" strike="noStrike">
                          <a:effectLst/>
                        </a:rPr>
                        <a:t>0,05</a:t>
                      </a:r>
                      <a:endParaRPr lang="nb-NO" sz="16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0" marR="6600" marT="66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600" u="none" strike="noStrike">
                          <a:effectLst/>
                        </a:rPr>
                        <a:t>1,57</a:t>
                      </a:r>
                      <a:endParaRPr lang="nb-NO" sz="16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0" marR="6600" marT="66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600" u="none" strike="noStrike" dirty="0">
                          <a:effectLst/>
                          <a:highlight>
                            <a:srgbClr val="FFFF00"/>
                          </a:highlight>
                        </a:rPr>
                        <a:t>0,51</a:t>
                      </a:r>
                      <a:endParaRPr lang="nb-NO" sz="1600" b="0" i="0" u="none" strike="noStrike" dirty="0"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6600" marR="6600" marT="66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600" u="none" strike="noStrike">
                          <a:effectLst/>
                        </a:rPr>
                        <a:t>0,42</a:t>
                      </a:r>
                      <a:endParaRPr lang="nb-NO" sz="16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0" marR="6600" marT="66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600" u="none" strike="noStrike">
                          <a:effectLst/>
                        </a:rPr>
                        <a:t>19,16</a:t>
                      </a:r>
                      <a:endParaRPr lang="nb-NO" sz="16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0" marR="6600" marT="66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600" u="none" strike="noStrike">
                          <a:effectLst/>
                        </a:rPr>
                        <a:t>10,39</a:t>
                      </a:r>
                      <a:endParaRPr lang="nb-NO" sz="16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0" marR="6600" marT="66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600" u="none" strike="noStrike">
                          <a:effectLst/>
                        </a:rPr>
                        <a:t>17,34</a:t>
                      </a:r>
                      <a:endParaRPr lang="nb-NO" sz="16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0" marR="6600" marT="66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600" u="none" strike="noStrike">
                          <a:effectLst/>
                        </a:rPr>
                        <a:t>2138</a:t>
                      </a:r>
                      <a:endParaRPr lang="nb-NO" sz="16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0" marR="6600" marT="66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600" u="none" strike="noStrike" dirty="0">
                          <a:effectLst/>
                        </a:rPr>
                        <a:t>36</a:t>
                      </a:r>
                      <a:endParaRPr lang="nb-NO" sz="16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0" marR="6600" marT="6600" marB="0" anchor="b"/>
                </a:tc>
                <a:extLst>
                  <a:ext uri="{0D108BD9-81ED-4DB2-BD59-A6C34878D82A}">
                    <a16:rowId xmlns:a16="http://schemas.microsoft.com/office/drawing/2014/main" val="3834927861"/>
                  </a:ext>
                </a:extLst>
              </a:tr>
              <a:tr h="403865">
                <a:tc>
                  <a:txBody>
                    <a:bodyPr/>
                    <a:lstStyle/>
                    <a:p>
                      <a:pPr algn="r" fontAlgn="b"/>
                      <a:r>
                        <a:rPr lang="nb-NO" sz="1600" u="none" strike="noStrike">
                          <a:effectLst/>
                        </a:rPr>
                        <a:t>2023</a:t>
                      </a:r>
                      <a:endParaRPr lang="nb-NO" sz="16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0" marR="6600" marT="66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600" u="none" strike="noStrike">
                          <a:effectLst/>
                        </a:rPr>
                        <a:t>0,58</a:t>
                      </a:r>
                      <a:endParaRPr lang="nb-NO" sz="16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0" marR="6600" marT="66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600" u="none" strike="noStrike">
                          <a:effectLst/>
                        </a:rPr>
                        <a:t>0,061</a:t>
                      </a:r>
                      <a:endParaRPr lang="nb-NO" sz="16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0" marR="6600" marT="66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600" u="none" strike="noStrike">
                          <a:effectLst/>
                        </a:rPr>
                        <a:t>1,99</a:t>
                      </a:r>
                      <a:endParaRPr lang="nb-NO" sz="16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0" marR="6600" marT="66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600" u="none" strike="noStrike" dirty="0">
                          <a:effectLst/>
                          <a:highlight>
                            <a:srgbClr val="FFFF00"/>
                          </a:highlight>
                        </a:rPr>
                        <a:t>0,44</a:t>
                      </a:r>
                      <a:endParaRPr lang="nb-NO" sz="1600" b="0" i="0" u="none" strike="noStrike" dirty="0"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6600" marR="6600" marT="66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600" u="none" strike="noStrike">
                          <a:effectLst/>
                        </a:rPr>
                        <a:t>0,52</a:t>
                      </a:r>
                      <a:endParaRPr lang="nb-NO" sz="16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0" marR="6600" marT="66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600" u="none" strike="noStrike">
                          <a:effectLst/>
                        </a:rPr>
                        <a:t>17,74</a:t>
                      </a:r>
                      <a:endParaRPr lang="nb-NO" sz="16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0" marR="6600" marT="66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600" u="none" strike="noStrike">
                          <a:effectLst/>
                        </a:rPr>
                        <a:t>8,32</a:t>
                      </a:r>
                      <a:endParaRPr lang="nb-NO" sz="16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0" marR="6600" marT="66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600" u="none" strike="noStrike">
                          <a:effectLst/>
                        </a:rPr>
                        <a:t>16,97</a:t>
                      </a:r>
                      <a:endParaRPr lang="nb-NO" sz="16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0" marR="6600" marT="66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600" u="none" strike="noStrike">
                          <a:effectLst/>
                        </a:rPr>
                        <a:t>1985</a:t>
                      </a:r>
                      <a:endParaRPr lang="nb-NO" sz="16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0" marR="6600" marT="66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600" u="none" strike="noStrike" dirty="0">
                          <a:effectLst/>
                        </a:rPr>
                        <a:t>39</a:t>
                      </a:r>
                      <a:endParaRPr lang="nb-NO" sz="16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0" marR="6600" marT="6600" marB="0" anchor="b"/>
                </a:tc>
                <a:extLst>
                  <a:ext uri="{0D108BD9-81ED-4DB2-BD59-A6C34878D82A}">
                    <a16:rowId xmlns:a16="http://schemas.microsoft.com/office/drawing/2014/main" val="22590693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2789608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BC3DEBB9-66D8-4B33-A790-CBF0100EAA5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12998226"/>
              </p:ext>
            </p:extLst>
          </p:nvPr>
        </p:nvGraphicFramePr>
        <p:xfrm>
          <a:off x="1080655" y="508000"/>
          <a:ext cx="9670472" cy="58281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930492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02DF92D-FE24-4827-82C7-EAE03D4485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Sett hjort</a:t>
            </a:r>
          </a:p>
        </p:txBody>
      </p:sp>
      <p:graphicFrame>
        <p:nvGraphicFramePr>
          <p:cNvPr id="3" name="Tabell 2">
            <a:extLst>
              <a:ext uri="{FF2B5EF4-FFF2-40B4-BE49-F238E27FC236}">
                <a16:creationId xmlns:a16="http://schemas.microsoft.com/office/drawing/2014/main" id="{5775E8A3-D574-4D61-B21E-171286F45EF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2266431"/>
              </p:ext>
            </p:extLst>
          </p:nvPr>
        </p:nvGraphicFramePr>
        <p:xfrm>
          <a:off x="683491" y="1505526"/>
          <a:ext cx="11194471" cy="508923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34089">
                  <a:extLst>
                    <a:ext uri="{9D8B030D-6E8A-4147-A177-3AD203B41FA5}">
                      <a16:colId xmlns:a16="http://schemas.microsoft.com/office/drawing/2014/main" val="2763215777"/>
                    </a:ext>
                  </a:extLst>
                </a:gridCol>
                <a:gridCol w="1245452">
                  <a:extLst>
                    <a:ext uri="{9D8B030D-6E8A-4147-A177-3AD203B41FA5}">
                      <a16:colId xmlns:a16="http://schemas.microsoft.com/office/drawing/2014/main" val="2847371565"/>
                    </a:ext>
                  </a:extLst>
                </a:gridCol>
                <a:gridCol w="934089">
                  <a:extLst>
                    <a:ext uri="{9D8B030D-6E8A-4147-A177-3AD203B41FA5}">
                      <a16:colId xmlns:a16="http://schemas.microsoft.com/office/drawing/2014/main" val="3101175713"/>
                    </a:ext>
                  </a:extLst>
                </a:gridCol>
                <a:gridCol w="934089">
                  <a:extLst>
                    <a:ext uri="{9D8B030D-6E8A-4147-A177-3AD203B41FA5}">
                      <a16:colId xmlns:a16="http://schemas.microsoft.com/office/drawing/2014/main" val="399457714"/>
                    </a:ext>
                  </a:extLst>
                </a:gridCol>
                <a:gridCol w="934089">
                  <a:extLst>
                    <a:ext uri="{9D8B030D-6E8A-4147-A177-3AD203B41FA5}">
                      <a16:colId xmlns:a16="http://schemas.microsoft.com/office/drawing/2014/main" val="2177241310"/>
                    </a:ext>
                  </a:extLst>
                </a:gridCol>
                <a:gridCol w="973008">
                  <a:extLst>
                    <a:ext uri="{9D8B030D-6E8A-4147-A177-3AD203B41FA5}">
                      <a16:colId xmlns:a16="http://schemas.microsoft.com/office/drawing/2014/main" val="3021867369"/>
                    </a:ext>
                  </a:extLst>
                </a:gridCol>
                <a:gridCol w="1751416">
                  <a:extLst>
                    <a:ext uri="{9D8B030D-6E8A-4147-A177-3AD203B41FA5}">
                      <a16:colId xmlns:a16="http://schemas.microsoft.com/office/drawing/2014/main" val="2311136541"/>
                    </a:ext>
                  </a:extLst>
                </a:gridCol>
                <a:gridCol w="1911964">
                  <a:extLst>
                    <a:ext uri="{9D8B030D-6E8A-4147-A177-3AD203B41FA5}">
                      <a16:colId xmlns:a16="http://schemas.microsoft.com/office/drawing/2014/main" val="481772264"/>
                    </a:ext>
                  </a:extLst>
                </a:gridCol>
                <a:gridCol w="1576275">
                  <a:extLst>
                    <a:ext uri="{9D8B030D-6E8A-4147-A177-3AD203B41FA5}">
                      <a16:colId xmlns:a16="http://schemas.microsoft.com/office/drawing/2014/main" val="2516085020"/>
                    </a:ext>
                  </a:extLst>
                </a:gridCol>
              </a:tblGrid>
              <a:tr h="424103">
                <a:tc>
                  <a:txBody>
                    <a:bodyPr/>
                    <a:lstStyle/>
                    <a:p>
                      <a:pPr algn="l" fontAlgn="b"/>
                      <a:r>
                        <a:rPr lang="nb-NO" sz="2000" u="none" strike="noStrike">
                          <a:effectLst/>
                        </a:rPr>
                        <a:t>Jaktår</a:t>
                      </a:r>
                      <a:endParaRPr lang="nb-NO" sz="2000" b="0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2000" u="none" strike="noStrike">
                          <a:effectLst/>
                        </a:rPr>
                        <a:t>Spissbukk</a:t>
                      </a:r>
                      <a:endParaRPr lang="nb-NO" sz="2000" b="0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2000" u="none" strike="noStrike">
                          <a:effectLst/>
                        </a:rPr>
                        <a:t>Bukk</a:t>
                      </a:r>
                      <a:endParaRPr lang="nb-NO" sz="2000" b="0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2000" u="none" strike="noStrike">
                          <a:effectLst/>
                        </a:rPr>
                        <a:t>Kolle</a:t>
                      </a:r>
                      <a:endParaRPr lang="nb-NO" sz="2000" b="0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2000" u="none" strike="noStrike">
                          <a:effectLst/>
                        </a:rPr>
                        <a:t>Kalv</a:t>
                      </a:r>
                      <a:endParaRPr lang="nb-NO" sz="2000" b="0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2000" u="none" strike="noStrike">
                          <a:effectLst/>
                        </a:rPr>
                        <a:t>Ukjent</a:t>
                      </a:r>
                      <a:endParaRPr lang="nb-NO" sz="2000" b="0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2000" u="none" strike="noStrike">
                          <a:effectLst/>
                        </a:rPr>
                        <a:t>Sum sette hjort</a:t>
                      </a:r>
                      <a:endParaRPr lang="nb-NO" sz="2000" b="0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2000" u="none" strike="noStrike">
                          <a:effectLst/>
                        </a:rPr>
                        <a:t>Antall jegerdager</a:t>
                      </a:r>
                      <a:endParaRPr lang="nb-NO" sz="2000" b="0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2000" u="none" strike="noStrike" dirty="0">
                          <a:effectLst/>
                        </a:rPr>
                        <a:t>Antall jaktfelt</a:t>
                      </a:r>
                      <a:endParaRPr lang="nb-NO" sz="2000" b="0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613788512"/>
                  </a:ext>
                </a:extLst>
              </a:tr>
              <a:tr h="424103">
                <a:tc>
                  <a:txBody>
                    <a:bodyPr/>
                    <a:lstStyle/>
                    <a:p>
                      <a:pPr algn="r" fontAlgn="b"/>
                      <a:r>
                        <a:rPr lang="nb-NO" sz="2000" u="none" strike="noStrike">
                          <a:effectLst/>
                        </a:rPr>
                        <a:t>2013</a:t>
                      </a:r>
                      <a:endParaRPr lang="nb-NO" sz="2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000" u="none" strike="noStrike">
                          <a:effectLst/>
                        </a:rPr>
                        <a:t>29</a:t>
                      </a:r>
                      <a:endParaRPr lang="nb-NO" sz="2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000" u="none" strike="noStrike">
                          <a:effectLst/>
                        </a:rPr>
                        <a:t>63</a:t>
                      </a:r>
                      <a:endParaRPr lang="nb-NO" sz="2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000" u="none" strike="noStrike">
                          <a:effectLst/>
                        </a:rPr>
                        <a:t>117</a:t>
                      </a:r>
                      <a:endParaRPr lang="nb-NO" sz="2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000" u="none" strike="noStrike">
                          <a:effectLst/>
                        </a:rPr>
                        <a:t>75</a:t>
                      </a:r>
                      <a:endParaRPr lang="nb-NO" sz="2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000" u="none" strike="noStrike">
                          <a:effectLst/>
                        </a:rPr>
                        <a:t>64</a:t>
                      </a:r>
                      <a:endParaRPr lang="nb-NO" sz="2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000" u="none" strike="noStrike">
                          <a:effectLst/>
                        </a:rPr>
                        <a:t>348</a:t>
                      </a:r>
                      <a:endParaRPr lang="nb-NO" sz="2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000" u="none" strike="noStrike">
                          <a:effectLst/>
                        </a:rPr>
                        <a:t>2318</a:t>
                      </a:r>
                      <a:endParaRPr lang="nb-NO" sz="2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000" u="none" strike="noStrike" dirty="0">
                          <a:effectLst/>
                        </a:rPr>
                        <a:t>38</a:t>
                      </a:r>
                      <a:endParaRPr lang="nb-NO" sz="2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998334424"/>
                  </a:ext>
                </a:extLst>
              </a:tr>
              <a:tr h="424103">
                <a:tc>
                  <a:txBody>
                    <a:bodyPr/>
                    <a:lstStyle/>
                    <a:p>
                      <a:pPr algn="r" fontAlgn="b"/>
                      <a:r>
                        <a:rPr lang="nb-NO" sz="2000" u="none" strike="noStrike">
                          <a:effectLst/>
                        </a:rPr>
                        <a:t>2014</a:t>
                      </a:r>
                      <a:endParaRPr lang="nb-NO" sz="2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000" u="none" strike="noStrike">
                          <a:effectLst/>
                        </a:rPr>
                        <a:t>26</a:t>
                      </a:r>
                      <a:endParaRPr lang="nb-NO" sz="2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000" u="none" strike="noStrike">
                          <a:effectLst/>
                        </a:rPr>
                        <a:t>60</a:t>
                      </a:r>
                      <a:endParaRPr lang="nb-NO" sz="2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000" u="none" strike="noStrike">
                          <a:effectLst/>
                        </a:rPr>
                        <a:t>129</a:t>
                      </a:r>
                      <a:endParaRPr lang="nb-NO" sz="2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000" u="none" strike="noStrike">
                          <a:effectLst/>
                        </a:rPr>
                        <a:t>53</a:t>
                      </a:r>
                      <a:endParaRPr lang="nb-NO" sz="2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000" u="none" strike="noStrike">
                          <a:effectLst/>
                        </a:rPr>
                        <a:t>64</a:t>
                      </a:r>
                      <a:endParaRPr lang="nb-NO" sz="2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000" u="none" strike="noStrike">
                          <a:effectLst/>
                        </a:rPr>
                        <a:t>332</a:t>
                      </a:r>
                      <a:endParaRPr lang="nb-NO" sz="2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000" u="none" strike="noStrike">
                          <a:effectLst/>
                        </a:rPr>
                        <a:t>2527</a:t>
                      </a:r>
                      <a:endParaRPr lang="nb-NO" sz="2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000" u="none" strike="noStrike" dirty="0">
                          <a:effectLst/>
                        </a:rPr>
                        <a:t>37</a:t>
                      </a:r>
                      <a:endParaRPr lang="nb-NO" sz="2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106681488"/>
                  </a:ext>
                </a:extLst>
              </a:tr>
              <a:tr h="424103">
                <a:tc>
                  <a:txBody>
                    <a:bodyPr/>
                    <a:lstStyle/>
                    <a:p>
                      <a:pPr algn="r" fontAlgn="b"/>
                      <a:r>
                        <a:rPr lang="nb-NO" sz="2000" u="none" strike="noStrike">
                          <a:effectLst/>
                        </a:rPr>
                        <a:t>2015</a:t>
                      </a:r>
                      <a:endParaRPr lang="nb-NO" sz="2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000" u="none" strike="noStrike">
                          <a:effectLst/>
                        </a:rPr>
                        <a:t>30</a:t>
                      </a:r>
                      <a:endParaRPr lang="nb-NO" sz="2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000" u="none" strike="noStrike">
                          <a:effectLst/>
                        </a:rPr>
                        <a:t>70</a:t>
                      </a:r>
                      <a:endParaRPr lang="nb-NO" sz="2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000" u="none" strike="noStrike">
                          <a:effectLst/>
                        </a:rPr>
                        <a:t>142</a:t>
                      </a:r>
                      <a:endParaRPr lang="nb-NO" sz="2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000" u="none" strike="noStrike">
                          <a:effectLst/>
                        </a:rPr>
                        <a:t>63</a:t>
                      </a:r>
                      <a:endParaRPr lang="nb-NO" sz="2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000" u="none" strike="noStrike">
                          <a:effectLst/>
                        </a:rPr>
                        <a:t>91</a:t>
                      </a:r>
                      <a:endParaRPr lang="nb-NO" sz="2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000" u="none" strike="noStrike">
                          <a:effectLst/>
                        </a:rPr>
                        <a:t>396</a:t>
                      </a:r>
                      <a:endParaRPr lang="nb-NO" sz="2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000" u="none" strike="noStrike">
                          <a:effectLst/>
                        </a:rPr>
                        <a:t>2199</a:t>
                      </a:r>
                      <a:endParaRPr lang="nb-NO" sz="2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000" u="none" strike="noStrike" dirty="0">
                          <a:effectLst/>
                        </a:rPr>
                        <a:t>36</a:t>
                      </a:r>
                      <a:endParaRPr lang="nb-NO" sz="2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84649842"/>
                  </a:ext>
                </a:extLst>
              </a:tr>
              <a:tr h="424103">
                <a:tc>
                  <a:txBody>
                    <a:bodyPr/>
                    <a:lstStyle/>
                    <a:p>
                      <a:pPr algn="r" fontAlgn="b"/>
                      <a:r>
                        <a:rPr lang="nb-NO" sz="2000" u="none" strike="noStrike">
                          <a:effectLst/>
                        </a:rPr>
                        <a:t>2016</a:t>
                      </a:r>
                      <a:endParaRPr lang="nb-NO" sz="2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000" u="none" strike="noStrike">
                          <a:effectLst/>
                        </a:rPr>
                        <a:t>42</a:t>
                      </a:r>
                      <a:endParaRPr lang="nb-NO" sz="2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000" u="none" strike="noStrike">
                          <a:effectLst/>
                        </a:rPr>
                        <a:t>78</a:t>
                      </a:r>
                      <a:endParaRPr lang="nb-NO" sz="2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000" u="none" strike="noStrike">
                          <a:effectLst/>
                        </a:rPr>
                        <a:t>181</a:t>
                      </a:r>
                      <a:endParaRPr lang="nb-NO" sz="2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000" u="none" strike="noStrike">
                          <a:effectLst/>
                        </a:rPr>
                        <a:t>86</a:t>
                      </a:r>
                      <a:endParaRPr lang="nb-NO" sz="2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000" u="none" strike="noStrike">
                          <a:effectLst/>
                        </a:rPr>
                        <a:t>110</a:t>
                      </a:r>
                      <a:endParaRPr lang="nb-NO" sz="2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000" u="none" strike="noStrike">
                          <a:effectLst/>
                        </a:rPr>
                        <a:t>497</a:t>
                      </a:r>
                      <a:endParaRPr lang="nb-NO" sz="2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000" u="none" strike="noStrike">
                          <a:effectLst/>
                        </a:rPr>
                        <a:t>2016</a:t>
                      </a:r>
                      <a:endParaRPr lang="nb-NO" sz="2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000" u="none" strike="noStrike" dirty="0">
                          <a:effectLst/>
                        </a:rPr>
                        <a:t>34</a:t>
                      </a:r>
                      <a:endParaRPr lang="nb-NO" sz="2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546413036"/>
                  </a:ext>
                </a:extLst>
              </a:tr>
              <a:tr h="424103">
                <a:tc>
                  <a:txBody>
                    <a:bodyPr/>
                    <a:lstStyle/>
                    <a:p>
                      <a:pPr algn="r" fontAlgn="b"/>
                      <a:r>
                        <a:rPr lang="nb-NO" sz="2000" u="none" strike="noStrike">
                          <a:effectLst/>
                        </a:rPr>
                        <a:t>2017</a:t>
                      </a:r>
                      <a:endParaRPr lang="nb-NO" sz="2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000" u="none" strike="noStrike">
                          <a:effectLst/>
                        </a:rPr>
                        <a:t>36</a:t>
                      </a:r>
                      <a:endParaRPr lang="nb-NO" sz="2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000" u="none" strike="noStrike">
                          <a:effectLst/>
                        </a:rPr>
                        <a:t>87</a:t>
                      </a:r>
                      <a:endParaRPr lang="nb-NO" sz="2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000" u="none" strike="noStrike">
                          <a:effectLst/>
                        </a:rPr>
                        <a:t>168</a:t>
                      </a:r>
                      <a:endParaRPr lang="nb-NO" sz="2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000" u="none" strike="noStrike">
                          <a:effectLst/>
                        </a:rPr>
                        <a:t>105</a:t>
                      </a:r>
                      <a:endParaRPr lang="nb-NO" sz="2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000" u="none" strike="noStrike">
                          <a:effectLst/>
                        </a:rPr>
                        <a:t>93</a:t>
                      </a:r>
                      <a:endParaRPr lang="nb-NO" sz="2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000" u="none" strike="noStrike">
                          <a:effectLst/>
                        </a:rPr>
                        <a:t>489</a:t>
                      </a:r>
                      <a:endParaRPr lang="nb-NO" sz="2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000" u="none" strike="noStrike">
                          <a:effectLst/>
                        </a:rPr>
                        <a:t>1580</a:t>
                      </a:r>
                      <a:endParaRPr lang="nb-NO" sz="2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000" u="none" strike="noStrike" dirty="0">
                          <a:effectLst/>
                        </a:rPr>
                        <a:t>35</a:t>
                      </a:r>
                      <a:endParaRPr lang="nb-NO" sz="2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030898650"/>
                  </a:ext>
                </a:extLst>
              </a:tr>
              <a:tr h="424103">
                <a:tc>
                  <a:txBody>
                    <a:bodyPr/>
                    <a:lstStyle/>
                    <a:p>
                      <a:pPr algn="r" fontAlgn="b"/>
                      <a:r>
                        <a:rPr lang="nb-NO" sz="2000" u="none" strike="noStrike">
                          <a:effectLst/>
                        </a:rPr>
                        <a:t>2018</a:t>
                      </a:r>
                      <a:endParaRPr lang="nb-NO" sz="2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000" u="none" strike="noStrike">
                          <a:effectLst/>
                        </a:rPr>
                        <a:t>51</a:t>
                      </a:r>
                      <a:endParaRPr lang="nb-NO" sz="2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000" u="none" strike="noStrike">
                          <a:effectLst/>
                        </a:rPr>
                        <a:t>87</a:t>
                      </a:r>
                      <a:endParaRPr lang="nb-NO" sz="2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000" u="none" strike="noStrike">
                          <a:effectLst/>
                        </a:rPr>
                        <a:t>217</a:t>
                      </a:r>
                      <a:endParaRPr lang="nb-NO" sz="2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000" u="none" strike="noStrike">
                          <a:effectLst/>
                        </a:rPr>
                        <a:t>114</a:t>
                      </a:r>
                      <a:endParaRPr lang="nb-NO" sz="2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000" u="none" strike="noStrike">
                          <a:effectLst/>
                        </a:rPr>
                        <a:t>167</a:t>
                      </a:r>
                      <a:endParaRPr lang="nb-NO" sz="2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000" u="none" strike="noStrike">
                          <a:effectLst/>
                        </a:rPr>
                        <a:t>636</a:t>
                      </a:r>
                      <a:endParaRPr lang="nb-NO" sz="2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000" u="none" strike="noStrike">
                          <a:effectLst/>
                        </a:rPr>
                        <a:t>2068</a:t>
                      </a:r>
                      <a:endParaRPr lang="nb-NO" sz="2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000" u="none" strike="noStrike" dirty="0">
                          <a:effectLst/>
                        </a:rPr>
                        <a:t>37</a:t>
                      </a:r>
                      <a:endParaRPr lang="nb-NO" sz="2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99594524"/>
                  </a:ext>
                </a:extLst>
              </a:tr>
              <a:tr h="424103">
                <a:tc>
                  <a:txBody>
                    <a:bodyPr/>
                    <a:lstStyle/>
                    <a:p>
                      <a:pPr algn="r" fontAlgn="b"/>
                      <a:r>
                        <a:rPr lang="nb-NO" sz="2000" u="none" strike="noStrike">
                          <a:effectLst/>
                        </a:rPr>
                        <a:t>2019</a:t>
                      </a:r>
                      <a:endParaRPr lang="nb-NO" sz="2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000" u="none" strike="noStrike">
                          <a:effectLst/>
                        </a:rPr>
                        <a:t>44</a:t>
                      </a:r>
                      <a:endParaRPr lang="nb-NO" sz="2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000" u="none" strike="noStrike">
                          <a:effectLst/>
                        </a:rPr>
                        <a:t>119</a:t>
                      </a:r>
                      <a:endParaRPr lang="nb-NO" sz="2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000" u="none" strike="noStrike">
                          <a:effectLst/>
                        </a:rPr>
                        <a:t>227</a:t>
                      </a:r>
                      <a:endParaRPr lang="nb-NO" sz="2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000" u="none" strike="noStrike">
                          <a:effectLst/>
                        </a:rPr>
                        <a:t>133</a:t>
                      </a:r>
                      <a:endParaRPr lang="nb-NO" sz="2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000" u="none" strike="noStrike">
                          <a:effectLst/>
                        </a:rPr>
                        <a:t>122</a:t>
                      </a:r>
                      <a:endParaRPr lang="nb-NO" sz="2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000" u="none" strike="noStrike">
                          <a:effectLst/>
                        </a:rPr>
                        <a:t>645</a:t>
                      </a:r>
                      <a:endParaRPr lang="nb-NO" sz="2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000" u="none" strike="noStrike">
                          <a:effectLst/>
                        </a:rPr>
                        <a:t>1915</a:t>
                      </a:r>
                      <a:endParaRPr lang="nb-NO" sz="2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000" u="none" strike="noStrike" dirty="0">
                          <a:effectLst/>
                        </a:rPr>
                        <a:t>37</a:t>
                      </a:r>
                      <a:endParaRPr lang="nb-NO" sz="2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959189206"/>
                  </a:ext>
                </a:extLst>
              </a:tr>
              <a:tr h="424103">
                <a:tc>
                  <a:txBody>
                    <a:bodyPr/>
                    <a:lstStyle/>
                    <a:p>
                      <a:pPr algn="r" fontAlgn="b"/>
                      <a:r>
                        <a:rPr lang="nb-NO" sz="2000" u="none" strike="noStrike">
                          <a:effectLst/>
                        </a:rPr>
                        <a:t>2020</a:t>
                      </a:r>
                      <a:endParaRPr lang="nb-NO" sz="2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000" u="none" strike="noStrike">
                          <a:effectLst/>
                        </a:rPr>
                        <a:t>49</a:t>
                      </a:r>
                      <a:endParaRPr lang="nb-NO" sz="2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000" u="none" strike="noStrike">
                          <a:effectLst/>
                        </a:rPr>
                        <a:t>111</a:t>
                      </a:r>
                      <a:endParaRPr lang="nb-NO" sz="2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000" u="none" strike="noStrike">
                          <a:effectLst/>
                        </a:rPr>
                        <a:t>241</a:t>
                      </a:r>
                      <a:endParaRPr lang="nb-NO" sz="2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000" u="none" strike="noStrike">
                          <a:effectLst/>
                        </a:rPr>
                        <a:t>132</a:t>
                      </a:r>
                      <a:endParaRPr lang="nb-NO" sz="2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000" u="none" strike="noStrike">
                          <a:effectLst/>
                        </a:rPr>
                        <a:t>83</a:t>
                      </a:r>
                      <a:endParaRPr lang="nb-NO" sz="2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000" u="none" strike="noStrike">
                          <a:effectLst/>
                        </a:rPr>
                        <a:t>616</a:t>
                      </a:r>
                      <a:endParaRPr lang="nb-NO" sz="2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000" u="none" strike="noStrike">
                          <a:effectLst/>
                        </a:rPr>
                        <a:t>2361</a:t>
                      </a:r>
                      <a:endParaRPr lang="nb-NO" sz="2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000" u="none" strike="noStrike" dirty="0">
                          <a:effectLst/>
                        </a:rPr>
                        <a:t>37</a:t>
                      </a:r>
                      <a:endParaRPr lang="nb-NO" sz="2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998378325"/>
                  </a:ext>
                </a:extLst>
              </a:tr>
              <a:tr h="424103">
                <a:tc>
                  <a:txBody>
                    <a:bodyPr/>
                    <a:lstStyle/>
                    <a:p>
                      <a:pPr algn="r" fontAlgn="b"/>
                      <a:r>
                        <a:rPr lang="nb-NO" sz="2000" u="none" strike="noStrike">
                          <a:effectLst/>
                        </a:rPr>
                        <a:t>2021</a:t>
                      </a:r>
                      <a:endParaRPr lang="nb-NO" sz="2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000" u="none" strike="noStrike">
                          <a:effectLst/>
                        </a:rPr>
                        <a:t>72</a:t>
                      </a:r>
                      <a:endParaRPr lang="nb-NO" sz="2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000" u="none" strike="noStrike">
                          <a:effectLst/>
                        </a:rPr>
                        <a:t>165</a:t>
                      </a:r>
                      <a:endParaRPr lang="nb-NO" sz="2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000" u="none" strike="noStrike">
                          <a:effectLst/>
                        </a:rPr>
                        <a:t>332</a:t>
                      </a:r>
                      <a:endParaRPr lang="nb-NO" sz="2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000" u="none" strike="noStrike">
                          <a:effectLst/>
                        </a:rPr>
                        <a:t>145</a:t>
                      </a:r>
                      <a:endParaRPr lang="nb-NO" sz="2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000" u="none" strike="noStrike">
                          <a:effectLst/>
                        </a:rPr>
                        <a:t>144</a:t>
                      </a:r>
                      <a:endParaRPr lang="nb-NO" sz="2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000" u="none" strike="noStrike">
                          <a:effectLst/>
                        </a:rPr>
                        <a:t>858</a:t>
                      </a:r>
                      <a:endParaRPr lang="nb-NO" sz="2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000" u="none" strike="noStrike">
                          <a:effectLst/>
                        </a:rPr>
                        <a:t>2020</a:t>
                      </a:r>
                      <a:endParaRPr lang="nb-NO" sz="2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000" u="none" strike="noStrike" dirty="0">
                          <a:effectLst/>
                        </a:rPr>
                        <a:t>38</a:t>
                      </a:r>
                      <a:endParaRPr lang="nb-NO" sz="2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983719266"/>
                  </a:ext>
                </a:extLst>
              </a:tr>
              <a:tr h="424103">
                <a:tc>
                  <a:txBody>
                    <a:bodyPr/>
                    <a:lstStyle/>
                    <a:p>
                      <a:pPr algn="r" fontAlgn="b"/>
                      <a:r>
                        <a:rPr lang="nb-NO" sz="2000" u="none" strike="noStrike">
                          <a:effectLst/>
                        </a:rPr>
                        <a:t>2022</a:t>
                      </a:r>
                      <a:endParaRPr lang="nb-NO" sz="2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000" u="none" strike="noStrike">
                          <a:effectLst/>
                        </a:rPr>
                        <a:t>63</a:t>
                      </a:r>
                      <a:endParaRPr lang="nb-NO" sz="2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000" u="none" strike="noStrike">
                          <a:effectLst/>
                        </a:rPr>
                        <a:t>151</a:t>
                      </a:r>
                      <a:endParaRPr lang="nb-NO" sz="2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000" u="none" strike="noStrike">
                          <a:effectLst/>
                        </a:rPr>
                        <a:t>337</a:t>
                      </a:r>
                      <a:endParaRPr lang="nb-NO" sz="2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000" u="none" strike="noStrike">
                          <a:effectLst/>
                        </a:rPr>
                        <a:t>173</a:t>
                      </a:r>
                      <a:endParaRPr lang="nb-NO" sz="2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000" u="none" strike="noStrike">
                          <a:effectLst/>
                        </a:rPr>
                        <a:t>157</a:t>
                      </a:r>
                      <a:endParaRPr lang="nb-NO" sz="2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000" u="none" strike="noStrike">
                          <a:effectLst/>
                        </a:rPr>
                        <a:t>881</a:t>
                      </a:r>
                      <a:endParaRPr lang="nb-NO" sz="2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000" u="none" strike="noStrike">
                          <a:effectLst/>
                        </a:rPr>
                        <a:t>2138</a:t>
                      </a:r>
                      <a:endParaRPr lang="nb-NO" sz="2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000" u="none" strike="noStrike" dirty="0">
                          <a:effectLst/>
                        </a:rPr>
                        <a:t>36</a:t>
                      </a:r>
                      <a:endParaRPr lang="nb-NO" sz="2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889551090"/>
                  </a:ext>
                </a:extLst>
              </a:tr>
              <a:tr h="424103">
                <a:tc>
                  <a:txBody>
                    <a:bodyPr/>
                    <a:lstStyle/>
                    <a:p>
                      <a:pPr algn="r" fontAlgn="b"/>
                      <a:r>
                        <a:rPr lang="nb-NO" sz="2000" u="none" strike="noStrike">
                          <a:effectLst/>
                        </a:rPr>
                        <a:t>2023</a:t>
                      </a:r>
                      <a:endParaRPr lang="nb-NO" sz="2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000" u="none" strike="noStrike">
                          <a:effectLst/>
                        </a:rPr>
                        <a:t>85</a:t>
                      </a:r>
                      <a:endParaRPr lang="nb-NO" sz="2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000" u="none" strike="noStrike">
                          <a:effectLst/>
                        </a:rPr>
                        <a:t>163</a:t>
                      </a:r>
                      <a:endParaRPr lang="nb-NO" sz="2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000" u="none" strike="noStrike">
                          <a:effectLst/>
                        </a:rPr>
                        <a:t>493</a:t>
                      </a:r>
                      <a:endParaRPr lang="nb-NO" sz="2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000" u="none" strike="noStrike">
                          <a:effectLst/>
                        </a:rPr>
                        <a:t>218</a:t>
                      </a:r>
                      <a:endParaRPr lang="nb-NO" sz="2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000" u="none" strike="noStrike">
                          <a:effectLst/>
                        </a:rPr>
                        <a:t>187</a:t>
                      </a:r>
                      <a:endParaRPr lang="nb-NO" sz="2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000" u="none" strike="noStrike">
                          <a:effectLst/>
                        </a:rPr>
                        <a:t>1146</a:t>
                      </a:r>
                      <a:endParaRPr lang="nb-NO" sz="2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000" u="none" strike="noStrike">
                          <a:effectLst/>
                        </a:rPr>
                        <a:t>1985</a:t>
                      </a:r>
                      <a:endParaRPr lang="nb-NO" sz="2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000" u="none" strike="noStrike" dirty="0">
                          <a:effectLst/>
                        </a:rPr>
                        <a:t>39</a:t>
                      </a:r>
                      <a:endParaRPr lang="nb-NO" sz="2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6916362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287848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05551F0D-26AB-4974-4122-4EBDFCBB300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7861696"/>
              </p:ext>
            </p:extLst>
          </p:nvPr>
        </p:nvGraphicFramePr>
        <p:xfrm>
          <a:off x="1428750" y="390525"/>
          <a:ext cx="9601200" cy="59721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7850256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58EF5EB6-B262-4529-9ACC-A805868B168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97216307"/>
              </p:ext>
            </p:extLst>
          </p:nvPr>
        </p:nvGraphicFramePr>
        <p:xfrm>
          <a:off x="1237673" y="406400"/>
          <a:ext cx="9873672" cy="62068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1365811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EFEAA820-25CD-4CD5-9ACF-56B33AAAD3F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11383312"/>
              </p:ext>
            </p:extLst>
          </p:nvPr>
        </p:nvGraphicFramePr>
        <p:xfrm>
          <a:off x="895927" y="415637"/>
          <a:ext cx="10123055" cy="57727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5289977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E364FF5-3288-4F21-80BD-F4C1FC6995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Felte hjort</a:t>
            </a:r>
          </a:p>
        </p:txBody>
      </p:sp>
      <p:graphicFrame>
        <p:nvGraphicFramePr>
          <p:cNvPr id="3" name="Tabell 2">
            <a:extLst>
              <a:ext uri="{FF2B5EF4-FFF2-40B4-BE49-F238E27FC236}">
                <a16:creationId xmlns:a16="http://schemas.microsoft.com/office/drawing/2014/main" id="{DA22EB52-A849-4FAB-A94A-8223350CE07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8375752"/>
              </p:ext>
            </p:extLst>
          </p:nvPr>
        </p:nvGraphicFramePr>
        <p:xfrm>
          <a:off x="360218" y="1459345"/>
          <a:ext cx="11490037" cy="487532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06401">
                  <a:extLst>
                    <a:ext uri="{9D8B030D-6E8A-4147-A177-3AD203B41FA5}">
                      <a16:colId xmlns:a16="http://schemas.microsoft.com/office/drawing/2014/main" val="3893703925"/>
                    </a:ext>
                  </a:extLst>
                </a:gridCol>
                <a:gridCol w="1212802">
                  <a:extLst>
                    <a:ext uri="{9D8B030D-6E8A-4147-A177-3AD203B41FA5}">
                      <a16:colId xmlns:a16="http://schemas.microsoft.com/office/drawing/2014/main" val="2438042270"/>
                    </a:ext>
                  </a:extLst>
                </a:gridCol>
                <a:gridCol w="1212802">
                  <a:extLst>
                    <a:ext uri="{9D8B030D-6E8A-4147-A177-3AD203B41FA5}">
                      <a16:colId xmlns:a16="http://schemas.microsoft.com/office/drawing/2014/main" val="2205450658"/>
                    </a:ext>
                  </a:extLst>
                </a:gridCol>
                <a:gridCol w="1427569">
                  <a:extLst>
                    <a:ext uri="{9D8B030D-6E8A-4147-A177-3AD203B41FA5}">
                      <a16:colId xmlns:a16="http://schemas.microsoft.com/office/drawing/2014/main" val="4004638497"/>
                    </a:ext>
                  </a:extLst>
                </a:gridCol>
                <a:gridCol w="1427569">
                  <a:extLst>
                    <a:ext uri="{9D8B030D-6E8A-4147-A177-3AD203B41FA5}">
                      <a16:colId xmlns:a16="http://schemas.microsoft.com/office/drawing/2014/main" val="16276875"/>
                    </a:ext>
                  </a:extLst>
                </a:gridCol>
                <a:gridCol w="1313870">
                  <a:extLst>
                    <a:ext uri="{9D8B030D-6E8A-4147-A177-3AD203B41FA5}">
                      <a16:colId xmlns:a16="http://schemas.microsoft.com/office/drawing/2014/main" val="1686824669"/>
                    </a:ext>
                  </a:extLst>
                </a:gridCol>
                <a:gridCol w="1317027">
                  <a:extLst>
                    <a:ext uri="{9D8B030D-6E8A-4147-A177-3AD203B41FA5}">
                      <a16:colId xmlns:a16="http://schemas.microsoft.com/office/drawing/2014/main" val="2437526377"/>
                    </a:ext>
                  </a:extLst>
                </a:gridCol>
                <a:gridCol w="960134">
                  <a:extLst>
                    <a:ext uri="{9D8B030D-6E8A-4147-A177-3AD203B41FA5}">
                      <a16:colId xmlns:a16="http://schemas.microsoft.com/office/drawing/2014/main" val="1106781440"/>
                    </a:ext>
                  </a:extLst>
                </a:gridCol>
                <a:gridCol w="884335">
                  <a:extLst>
                    <a:ext uri="{9D8B030D-6E8A-4147-A177-3AD203B41FA5}">
                      <a16:colId xmlns:a16="http://schemas.microsoft.com/office/drawing/2014/main" val="2089769305"/>
                    </a:ext>
                  </a:extLst>
                </a:gridCol>
                <a:gridCol w="1127528">
                  <a:extLst>
                    <a:ext uri="{9D8B030D-6E8A-4147-A177-3AD203B41FA5}">
                      <a16:colId xmlns:a16="http://schemas.microsoft.com/office/drawing/2014/main" val="3312317467"/>
                    </a:ext>
                  </a:extLst>
                </a:gridCol>
              </a:tblGrid>
              <a:tr h="392546">
                <a:tc>
                  <a:txBody>
                    <a:bodyPr/>
                    <a:lstStyle/>
                    <a:p>
                      <a:pPr algn="l" fontAlgn="b"/>
                      <a:r>
                        <a:rPr lang="nb-NO" sz="1800" u="none" strike="noStrike">
                          <a:effectLst/>
                        </a:rPr>
                        <a:t>Jaktår</a:t>
                      </a:r>
                      <a:endParaRPr lang="nb-NO" sz="1800" b="0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6" marR="8676" marT="867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800" u="none" strike="noStrike">
                          <a:effectLst/>
                        </a:rPr>
                        <a:t>Felte hannkalver</a:t>
                      </a:r>
                      <a:endParaRPr lang="nb-NO" sz="1800" b="0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6" marR="8676" marT="867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800" u="none" strike="noStrike">
                          <a:effectLst/>
                        </a:rPr>
                        <a:t>Felte hunnkalver</a:t>
                      </a:r>
                      <a:endParaRPr lang="nb-NO" sz="1800" b="0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6" marR="8676" marT="867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800" u="none" strike="noStrike">
                          <a:effectLst/>
                        </a:rPr>
                        <a:t>Felte 1-årige hanner</a:t>
                      </a:r>
                      <a:endParaRPr lang="nb-NO" sz="1800" b="0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6" marR="8676" marT="867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800" u="none" strike="noStrike">
                          <a:effectLst/>
                        </a:rPr>
                        <a:t>Felte 1-årige hunner</a:t>
                      </a:r>
                      <a:endParaRPr lang="nb-NO" sz="1800" b="0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6" marR="8676" marT="867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800" u="none" strike="noStrike">
                          <a:effectLst/>
                        </a:rPr>
                        <a:t>Felte eldre hanner</a:t>
                      </a:r>
                      <a:endParaRPr lang="nb-NO" sz="1800" b="0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6" marR="8676" marT="867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800" u="none" strike="noStrike">
                          <a:effectLst/>
                        </a:rPr>
                        <a:t>Felte eldre hunner</a:t>
                      </a:r>
                      <a:endParaRPr lang="nb-NO" sz="1800" b="0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6" marR="8676" marT="867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800" u="none" strike="noStrike">
                          <a:effectLst/>
                        </a:rPr>
                        <a:t>Tildelt totalt</a:t>
                      </a:r>
                      <a:endParaRPr lang="nb-NO" sz="1800" b="0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6" marR="8676" marT="867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800" u="none" strike="noStrike" dirty="0">
                          <a:effectLst/>
                          <a:highlight>
                            <a:srgbClr val="FFFF00"/>
                          </a:highlight>
                        </a:rPr>
                        <a:t>Felte totalt</a:t>
                      </a:r>
                      <a:endParaRPr lang="nb-NO" sz="1800" b="0" i="0" u="none" strike="noStrike" dirty="0">
                        <a:solidFill>
                          <a:srgbClr val="FFFFFF"/>
                        </a:solidFill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8676" marR="8676" marT="867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800" u="none" strike="noStrike" dirty="0">
                          <a:effectLst/>
                          <a:highlight>
                            <a:srgbClr val="FFFF00"/>
                          </a:highlight>
                        </a:rPr>
                        <a:t>Fellingsprosent</a:t>
                      </a:r>
                      <a:endParaRPr lang="nb-NO" sz="1800" b="0" i="0" u="none" strike="noStrike" dirty="0">
                        <a:solidFill>
                          <a:srgbClr val="FFFFFF"/>
                        </a:solidFill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8676" marR="8676" marT="8676" marB="0" anchor="b"/>
                </a:tc>
                <a:extLst>
                  <a:ext uri="{0D108BD9-81ED-4DB2-BD59-A6C34878D82A}">
                    <a16:rowId xmlns:a16="http://schemas.microsoft.com/office/drawing/2014/main" val="3845331143"/>
                  </a:ext>
                </a:extLst>
              </a:tr>
              <a:tr h="392546">
                <a:tc>
                  <a:txBody>
                    <a:bodyPr/>
                    <a:lstStyle/>
                    <a:p>
                      <a:pPr algn="r" fontAlgn="b"/>
                      <a:r>
                        <a:rPr lang="nb-NO" sz="1800" u="none" strike="noStrike">
                          <a:effectLst/>
                        </a:rPr>
                        <a:t>2013</a:t>
                      </a:r>
                      <a:endParaRPr lang="nb-NO" sz="1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6" marR="8676" marT="867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800" u="none" strike="noStrike">
                          <a:effectLst/>
                        </a:rPr>
                        <a:t>12</a:t>
                      </a:r>
                      <a:endParaRPr lang="nb-NO" sz="1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6" marR="8676" marT="867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800" u="none" strike="noStrike">
                          <a:effectLst/>
                        </a:rPr>
                        <a:t>7</a:t>
                      </a:r>
                      <a:endParaRPr lang="nb-NO" sz="1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6" marR="8676" marT="867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800" u="none" strike="noStrike">
                          <a:effectLst/>
                        </a:rPr>
                        <a:t>5</a:t>
                      </a:r>
                      <a:endParaRPr lang="nb-NO" sz="1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6" marR="8676" marT="867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800" u="none" strike="noStrike">
                          <a:effectLst/>
                        </a:rPr>
                        <a:t>8</a:t>
                      </a:r>
                      <a:endParaRPr lang="nb-NO" sz="1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6" marR="8676" marT="867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800" u="none" strike="noStrike">
                          <a:effectLst/>
                        </a:rPr>
                        <a:t>16</a:t>
                      </a:r>
                      <a:endParaRPr lang="nb-NO" sz="1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6" marR="8676" marT="867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800" u="none" strike="noStrike">
                          <a:effectLst/>
                        </a:rPr>
                        <a:t>19</a:t>
                      </a:r>
                      <a:endParaRPr lang="nb-NO" sz="1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6" marR="8676" marT="867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800" u="none" strike="noStrike">
                          <a:effectLst/>
                        </a:rPr>
                        <a:t>127</a:t>
                      </a:r>
                      <a:endParaRPr lang="nb-NO" sz="1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6" marR="8676" marT="867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800" u="none" strike="noStrike">
                          <a:effectLst/>
                          <a:highlight>
                            <a:srgbClr val="FFFF00"/>
                          </a:highlight>
                        </a:rPr>
                        <a:t>67</a:t>
                      </a:r>
                      <a:endParaRPr lang="nb-NO" sz="1800" b="0" i="0" u="none" strike="noStrike"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8676" marR="8676" marT="867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800" u="none" strike="noStrike" dirty="0">
                          <a:effectLst/>
                          <a:highlight>
                            <a:srgbClr val="FFFF00"/>
                          </a:highlight>
                        </a:rPr>
                        <a:t>53</a:t>
                      </a:r>
                      <a:endParaRPr lang="nb-NO" sz="1800" b="0" i="0" u="none" strike="noStrike" dirty="0"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8676" marR="8676" marT="8676" marB="0" anchor="b"/>
                </a:tc>
                <a:extLst>
                  <a:ext uri="{0D108BD9-81ED-4DB2-BD59-A6C34878D82A}">
                    <a16:rowId xmlns:a16="http://schemas.microsoft.com/office/drawing/2014/main" val="2906384015"/>
                  </a:ext>
                </a:extLst>
              </a:tr>
              <a:tr h="392546">
                <a:tc>
                  <a:txBody>
                    <a:bodyPr/>
                    <a:lstStyle/>
                    <a:p>
                      <a:pPr algn="r" fontAlgn="b"/>
                      <a:r>
                        <a:rPr lang="nb-NO" sz="1800" u="none" strike="noStrike">
                          <a:effectLst/>
                        </a:rPr>
                        <a:t>2014</a:t>
                      </a:r>
                      <a:endParaRPr lang="nb-NO" sz="1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6" marR="8676" marT="867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800" u="none" strike="noStrike">
                          <a:effectLst/>
                        </a:rPr>
                        <a:t>7</a:t>
                      </a:r>
                      <a:endParaRPr lang="nb-NO" sz="1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6" marR="8676" marT="867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800" u="none" strike="noStrike">
                          <a:effectLst/>
                        </a:rPr>
                        <a:t>1</a:t>
                      </a:r>
                      <a:endParaRPr lang="nb-NO" sz="1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6" marR="8676" marT="867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800" u="none" strike="noStrike">
                          <a:effectLst/>
                        </a:rPr>
                        <a:t>12</a:t>
                      </a:r>
                      <a:endParaRPr lang="nb-NO" sz="1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6" marR="8676" marT="867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800" u="none" strike="noStrike">
                          <a:effectLst/>
                        </a:rPr>
                        <a:t>6</a:t>
                      </a:r>
                      <a:endParaRPr lang="nb-NO" sz="1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6" marR="8676" marT="867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800" u="none" strike="noStrike">
                          <a:effectLst/>
                        </a:rPr>
                        <a:t>15</a:t>
                      </a:r>
                      <a:endParaRPr lang="nb-NO" sz="1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6" marR="8676" marT="867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800" u="none" strike="noStrike">
                          <a:effectLst/>
                        </a:rPr>
                        <a:t>16</a:t>
                      </a:r>
                      <a:endParaRPr lang="nb-NO" sz="1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6" marR="8676" marT="867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800" u="none" strike="noStrike">
                          <a:effectLst/>
                        </a:rPr>
                        <a:t>162</a:t>
                      </a:r>
                      <a:endParaRPr lang="nb-NO" sz="1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6" marR="8676" marT="867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800" u="none" strike="noStrike">
                          <a:effectLst/>
                          <a:highlight>
                            <a:srgbClr val="FFFF00"/>
                          </a:highlight>
                        </a:rPr>
                        <a:t>57</a:t>
                      </a:r>
                      <a:endParaRPr lang="nb-NO" sz="1800" b="0" i="0" u="none" strike="noStrike"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8676" marR="8676" marT="867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800" u="none" strike="noStrike" dirty="0">
                          <a:effectLst/>
                          <a:highlight>
                            <a:srgbClr val="FFFF00"/>
                          </a:highlight>
                        </a:rPr>
                        <a:t>35</a:t>
                      </a:r>
                      <a:endParaRPr lang="nb-NO" sz="1800" b="0" i="0" u="none" strike="noStrike" dirty="0"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8676" marR="8676" marT="8676" marB="0" anchor="b"/>
                </a:tc>
                <a:extLst>
                  <a:ext uri="{0D108BD9-81ED-4DB2-BD59-A6C34878D82A}">
                    <a16:rowId xmlns:a16="http://schemas.microsoft.com/office/drawing/2014/main" val="3020572157"/>
                  </a:ext>
                </a:extLst>
              </a:tr>
              <a:tr h="392546">
                <a:tc>
                  <a:txBody>
                    <a:bodyPr/>
                    <a:lstStyle/>
                    <a:p>
                      <a:pPr algn="r" fontAlgn="b"/>
                      <a:r>
                        <a:rPr lang="nb-NO" sz="1800" u="none" strike="noStrike">
                          <a:effectLst/>
                        </a:rPr>
                        <a:t>2015</a:t>
                      </a:r>
                      <a:endParaRPr lang="nb-NO" sz="1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6" marR="8676" marT="867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800" u="none" strike="noStrike">
                          <a:effectLst/>
                        </a:rPr>
                        <a:t>6</a:t>
                      </a:r>
                      <a:endParaRPr lang="nb-NO" sz="1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6" marR="8676" marT="867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800" u="none" strike="noStrike">
                          <a:effectLst/>
                        </a:rPr>
                        <a:t>7</a:t>
                      </a:r>
                      <a:endParaRPr lang="nb-NO" sz="1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6" marR="8676" marT="867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800" u="none" strike="noStrike">
                          <a:effectLst/>
                        </a:rPr>
                        <a:t>14</a:t>
                      </a:r>
                      <a:endParaRPr lang="nb-NO" sz="1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6" marR="8676" marT="867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800" u="none" strike="noStrike">
                          <a:effectLst/>
                        </a:rPr>
                        <a:t>8</a:t>
                      </a:r>
                      <a:endParaRPr lang="nb-NO" sz="1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6" marR="8676" marT="867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800" u="none" strike="noStrike">
                          <a:effectLst/>
                        </a:rPr>
                        <a:t>15</a:t>
                      </a:r>
                      <a:endParaRPr lang="nb-NO" sz="1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6" marR="8676" marT="867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800" u="none" strike="noStrike">
                          <a:effectLst/>
                        </a:rPr>
                        <a:t>19</a:t>
                      </a:r>
                      <a:endParaRPr lang="nb-NO" sz="1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6" marR="8676" marT="867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800" u="none" strike="noStrike">
                          <a:effectLst/>
                        </a:rPr>
                        <a:t>154</a:t>
                      </a:r>
                      <a:endParaRPr lang="nb-NO" sz="1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6" marR="8676" marT="867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800" u="none" strike="noStrike">
                          <a:effectLst/>
                          <a:highlight>
                            <a:srgbClr val="FFFF00"/>
                          </a:highlight>
                        </a:rPr>
                        <a:t>69</a:t>
                      </a:r>
                      <a:endParaRPr lang="nb-NO" sz="1800" b="0" i="0" u="none" strike="noStrike"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8676" marR="8676" marT="867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800" u="none" strike="noStrike" dirty="0">
                          <a:effectLst/>
                          <a:highlight>
                            <a:srgbClr val="FFFF00"/>
                          </a:highlight>
                        </a:rPr>
                        <a:t>45</a:t>
                      </a:r>
                      <a:endParaRPr lang="nb-NO" sz="1800" b="0" i="0" u="none" strike="noStrike" dirty="0"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8676" marR="8676" marT="8676" marB="0" anchor="b"/>
                </a:tc>
                <a:extLst>
                  <a:ext uri="{0D108BD9-81ED-4DB2-BD59-A6C34878D82A}">
                    <a16:rowId xmlns:a16="http://schemas.microsoft.com/office/drawing/2014/main" val="1726633515"/>
                  </a:ext>
                </a:extLst>
              </a:tr>
              <a:tr h="392546">
                <a:tc>
                  <a:txBody>
                    <a:bodyPr/>
                    <a:lstStyle/>
                    <a:p>
                      <a:pPr algn="r" fontAlgn="b"/>
                      <a:r>
                        <a:rPr lang="nb-NO" sz="1800" u="none" strike="noStrike">
                          <a:effectLst/>
                        </a:rPr>
                        <a:t>2016</a:t>
                      </a:r>
                      <a:endParaRPr lang="nb-NO" sz="1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6" marR="8676" marT="867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800" u="none" strike="noStrike">
                          <a:effectLst/>
                        </a:rPr>
                        <a:t>9</a:t>
                      </a:r>
                      <a:endParaRPr lang="nb-NO" sz="1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6" marR="8676" marT="867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800" u="none" strike="noStrike">
                          <a:effectLst/>
                        </a:rPr>
                        <a:t>9</a:t>
                      </a:r>
                      <a:endParaRPr lang="nb-NO" sz="1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6" marR="8676" marT="867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800" u="none" strike="noStrike">
                          <a:effectLst/>
                        </a:rPr>
                        <a:t>13</a:t>
                      </a:r>
                      <a:endParaRPr lang="nb-NO" sz="1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6" marR="8676" marT="867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800" u="none" strike="noStrike">
                          <a:effectLst/>
                        </a:rPr>
                        <a:t>10</a:t>
                      </a:r>
                      <a:endParaRPr lang="nb-NO" sz="1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6" marR="8676" marT="867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800" u="none" strike="noStrike">
                          <a:effectLst/>
                        </a:rPr>
                        <a:t>13</a:t>
                      </a:r>
                      <a:endParaRPr lang="nb-NO" sz="1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6" marR="8676" marT="867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800" u="none" strike="noStrike">
                          <a:effectLst/>
                        </a:rPr>
                        <a:t>20</a:t>
                      </a:r>
                      <a:endParaRPr lang="nb-NO" sz="1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6" marR="8676" marT="867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800" u="none" strike="noStrike">
                          <a:effectLst/>
                        </a:rPr>
                        <a:t>154</a:t>
                      </a:r>
                      <a:endParaRPr lang="nb-NO" sz="1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6" marR="8676" marT="867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800" u="none" strike="noStrike">
                          <a:effectLst/>
                          <a:highlight>
                            <a:srgbClr val="FFFF00"/>
                          </a:highlight>
                        </a:rPr>
                        <a:t>74</a:t>
                      </a:r>
                      <a:endParaRPr lang="nb-NO" sz="1800" b="0" i="0" u="none" strike="noStrike"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8676" marR="8676" marT="867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800" u="none" strike="noStrike" dirty="0">
                          <a:effectLst/>
                          <a:highlight>
                            <a:srgbClr val="FFFF00"/>
                          </a:highlight>
                        </a:rPr>
                        <a:t>48</a:t>
                      </a:r>
                      <a:endParaRPr lang="nb-NO" sz="1800" b="0" i="0" u="none" strike="noStrike" dirty="0"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8676" marR="8676" marT="8676" marB="0" anchor="b"/>
                </a:tc>
                <a:extLst>
                  <a:ext uri="{0D108BD9-81ED-4DB2-BD59-A6C34878D82A}">
                    <a16:rowId xmlns:a16="http://schemas.microsoft.com/office/drawing/2014/main" val="2802521919"/>
                  </a:ext>
                </a:extLst>
              </a:tr>
              <a:tr h="392546">
                <a:tc>
                  <a:txBody>
                    <a:bodyPr/>
                    <a:lstStyle/>
                    <a:p>
                      <a:pPr algn="r" fontAlgn="b"/>
                      <a:r>
                        <a:rPr lang="nb-NO" sz="1800" u="none" strike="noStrike">
                          <a:effectLst/>
                        </a:rPr>
                        <a:t>2017</a:t>
                      </a:r>
                      <a:endParaRPr lang="nb-NO" sz="1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6" marR="8676" marT="867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800" u="none" strike="noStrike">
                          <a:effectLst/>
                        </a:rPr>
                        <a:t>11</a:t>
                      </a:r>
                      <a:endParaRPr lang="nb-NO" sz="1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6" marR="8676" marT="867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800" u="none" strike="noStrike">
                          <a:effectLst/>
                        </a:rPr>
                        <a:t>14</a:t>
                      </a:r>
                      <a:endParaRPr lang="nb-NO" sz="1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6" marR="8676" marT="867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800" u="none" strike="noStrike">
                          <a:effectLst/>
                        </a:rPr>
                        <a:t>12</a:t>
                      </a:r>
                      <a:endParaRPr lang="nb-NO" sz="1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6" marR="8676" marT="867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800" u="none" strike="noStrike">
                          <a:effectLst/>
                        </a:rPr>
                        <a:t>10</a:t>
                      </a:r>
                      <a:endParaRPr lang="nb-NO" sz="1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6" marR="8676" marT="867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800" u="none" strike="noStrike">
                          <a:effectLst/>
                        </a:rPr>
                        <a:t>21</a:t>
                      </a:r>
                      <a:endParaRPr lang="nb-NO" sz="1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6" marR="8676" marT="867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800" u="none" strike="noStrike">
                          <a:effectLst/>
                        </a:rPr>
                        <a:t>20</a:t>
                      </a:r>
                      <a:endParaRPr lang="nb-NO" sz="1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6" marR="8676" marT="867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800" u="none" strike="noStrike">
                          <a:effectLst/>
                        </a:rPr>
                        <a:t>153</a:t>
                      </a:r>
                      <a:endParaRPr lang="nb-NO" sz="1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6" marR="8676" marT="867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800" u="none" strike="noStrike">
                          <a:effectLst/>
                          <a:highlight>
                            <a:srgbClr val="FFFF00"/>
                          </a:highlight>
                        </a:rPr>
                        <a:t>88</a:t>
                      </a:r>
                      <a:endParaRPr lang="nb-NO" sz="1800" b="0" i="0" u="none" strike="noStrike"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8676" marR="8676" marT="867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800" u="none" strike="noStrike" dirty="0">
                          <a:effectLst/>
                          <a:highlight>
                            <a:srgbClr val="FFFF00"/>
                          </a:highlight>
                        </a:rPr>
                        <a:t>58</a:t>
                      </a:r>
                      <a:endParaRPr lang="nb-NO" sz="1800" b="0" i="0" u="none" strike="noStrike" dirty="0"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8676" marR="8676" marT="8676" marB="0" anchor="b"/>
                </a:tc>
                <a:extLst>
                  <a:ext uri="{0D108BD9-81ED-4DB2-BD59-A6C34878D82A}">
                    <a16:rowId xmlns:a16="http://schemas.microsoft.com/office/drawing/2014/main" val="3106315785"/>
                  </a:ext>
                </a:extLst>
              </a:tr>
              <a:tr h="392546">
                <a:tc>
                  <a:txBody>
                    <a:bodyPr/>
                    <a:lstStyle/>
                    <a:p>
                      <a:pPr algn="r" fontAlgn="b"/>
                      <a:r>
                        <a:rPr lang="nb-NO" sz="1800" u="none" strike="noStrike">
                          <a:effectLst/>
                        </a:rPr>
                        <a:t>2018</a:t>
                      </a:r>
                      <a:endParaRPr lang="nb-NO" sz="1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6" marR="8676" marT="867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800" u="none" strike="noStrike">
                          <a:effectLst/>
                        </a:rPr>
                        <a:t>11</a:t>
                      </a:r>
                      <a:endParaRPr lang="nb-NO" sz="1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6" marR="8676" marT="867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800" u="none" strike="noStrike">
                          <a:effectLst/>
                        </a:rPr>
                        <a:t>11</a:t>
                      </a:r>
                      <a:endParaRPr lang="nb-NO" sz="1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6" marR="8676" marT="867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800" u="none" strike="noStrike">
                          <a:effectLst/>
                        </a:rPr>
                        <a:t>15</a:t>
                      </a:r>
                      <a:endParaRPr lang="nb-NO" sz="1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6" marR="8676" marT="867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800" u="none" strike="noStrike">
                          <a:effectLst/>
                        </a:rPr>
                        <a:t>9</a:t>
                      </a:r>
                      <a:endParaRPr lang="nb-NO" sz="1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6" marR="8676" marT="867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800" u="none" strike="noStrike">
                          <a:effectLst/>
                        </a:rPr>
                        <a:t>17</a:t>
                      </a:r>
                      <a:endParaRPr lang="nb-NO" sz="1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6" marR="8676" marT="867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800" u="none" strike="noStrike">
                          <a:effectLst/>
                        </a:rPr>
                        <a:t>17</a:t>
                      </a:r>
                      <a:endParaRPr lang="nb-NO" sz="1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6" marR="8676" marT="867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800" u="none" strike="noStrike">
                          <a:effectLst/>
                        </a:rPr>
                        <a:t>153</a:t>
                      </a:r>
                      <a:endParaRPr lang="nb-NO" sz="1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6" marR="8676" marT="867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800" u="none" strike="noStrike">
                          <a:effectLst/>
                          <a:highlight>
                            <a:srgbClr val="FFFF00"/>
                          </a:highlight>
                        </a:rPr>
                        <a:t>80</a:t>
                      </a:r>
                      <a:endParaRPr lang="nb-NO" sz="1800" b="0" i="0" u="none" strike="noStrike"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8676" marR="8676" marT="867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800" u="none" strike="noStrike" dirty="0">
                          <a:effectLst/>
                          <a:highlight>
                            <a:srgbClr val="FFFF00"/>
                          </a:highlight>
                        </a:rPr>
                        <a:t>52</a:t>
                      </a:r>
                      <a:endParaRPr lang="nb-NO" sz="1800" b="0" i="0" u="none" strike="noStrike" dirty="0"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8676" marR="8676" marT="8676" marB="0" anchor="b"/>
                </a:tc>
                <a:extLst>
                  <a:ext uri="{0D108BD9-81ED-4DB2-BD59-A6C34878D82A}">
                    <a16:rowId xmlns:a16="http://schemas.microsoft.com/office/drawing/2014/main" val="101121123"/>
                  </a:ext>
                </a:extLst>
              </a:tr>
              <a:tr h="392546">
                <a:tc>
                  <a:txBody>
                    <a:bodyPr/>
                    <a:lstStyle/>
                    <a:p>
                      <a:pPr algn="r" fontAlgn="b"/>
                      <a:r>
                        <a:rPr lang="nb-NO" sz="1800" u="none" strike="noStrike">
                          <a:effectLst/>
                        </a:rPr>
                        <a:t>2019</a:t>
                      </a:r>
                      <a:endParaRPr lang="nb-NO" sz="1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6" marR="8676" marT="867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800" u="none" strike="noStrike">
                          <a:effectLst/>
                        </a:rPr>
                        <a:t>13</a:t>
                      </a:r>
                      <a:endParaRPr lang="nb-NO" sz="1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6" marR="8676" marT="867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800" u="none" strike="noStrike">
                          <a:effectLst/>
                        </a:rPr>
                        <a:t>13</a:t>
                      </a:r>
                      <a:endParaRPr lang="nb-NO" sz="1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6" marR="8676" marT="867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800" u="none" strike="noStrike">
                          <a:effectLst/>
                        </a:rPr>
                        <a:t>15</a:t>
                      </a:r>
                      <a:endParaRPr lang="nb-NO" sz="1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6" marR="8676" marT="867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800" u="none" strike="noStrike">
                          <a:effectLst/>
                        </a:rPr>
                        <a:t>6</a:t>
                      </a:r>
                      <a:endParaRPr lang="nb-NO" sz="1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6" marR="8676" marT="867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800" u="none" strike="noStrike">
                          <a:effectLst/>
                        </a:rPr>
                        <a:t>23</a:t>
                      </a:r>
                      <a:endParaRPr lang="nb-NO" sz="1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6" marR="8676" marT="867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800" u="none" strike="noStrike">
                          <a:effectLst/>
                        </a:rPr>
                        <a:t>17</a:t>
                      </a:r>
                      <a:endParaRPr lang="nb-NO" sz="1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6" marR="8676" marT="867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800" u="none" strike="noStrike">
                          <a:effectLst/>
                        </a:rPr>
                        <a:t>187</a:t>
                      </a:r>
                      <a:endParaRPr lang="nb-NO" sz="1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6" marR="8676" marT="867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800" u="none" strike="noStrike">
                          <a:effectLst/>
                          <a:highlight>
                            <a:srgbClr val="FFFF00"/>
                          </a:highlight>
                        </a:rPr>
                        <a:t>87</a:t>
                      </a:r>
                      <a:endParaRPr lang="nb-NO" sz="1800" b="0" i="0" u="none" strike="noStrike"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8676" marR="8676" marT="867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800" u="none" strike="noStrike" dirty="0">
                          <a:effectLst/>
                          <a:highlight>
                            <a:srgbClr val="FFFF00"/>
                          </a:highlight>
                        </a:rPr>
                        <a:t>47</a:t>
                      </a:r>
                      <a:endParaRPr lang="nb-NO" sz="1800" b="0" i="0" u="none" strike="noStrike" dirty="0"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8676" marR="8676" marT="8676" marB="0" anchor="b"/>
                </a:tc>
                <a:extLst>
                  <a:ext uri="{0D108BD9-81ED-4DB2-BD59-A6C34878D82A}">
                    <a16:rowId xmlns:a16="http://schemas.microsoft.com/office/drawing/2014/main" val="1533235899"/>
                  </a:ext>
                </a:extLst>
              </a:tr>
              <a:tr h="392546">
                <a:tc>
                  <a:txBody>
                    <a:bodyPr/>
                    <a:lstStyle/>
                    <a:p>
                      <a:pPr algn="r" fontAlgn="b"/>
                      <a:r>
                        <a:rPr lang="nb-NO" sz="1800" u="none" strike="noStrike">
                          <a:effectLst/>
                        </a:rPr>
                        <a:t>2020</a:t>
                      </a:r>
                      <a:endParaRPr lang="nb-NO" sz="1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6" marR="8676" marT="867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800" u="none" strike="noStrike">
                          <a:effectLst/>
                        </a:rPr>
                        <a:t>16</a:t>
                      </a:r>
                      <a:endParaRPr lang="nb-NO" sz="1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6" marR="8676" marT="867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800" u="none" strike="noStrike">
                          <a:effectLst/>
                        </a:rPr>
                        <a:t>13</a:t>
                      </a:r>
                      <a:endParaRPr lang="nb-NO" sz="1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6" marR="8676" marT="867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800" u="none" strike="noStrike">
                          <a:effectLst/>
                        </a:rPr>
                        <a:t>13</a:t>
                      </a:r>
                      <a:endParaRPr lang="nb-NO" sz="1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6" marR="8676" marT="867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800" u="none" strike="noStrike">
                          <a:effectLst/>
                        </a:rPr>
                        <a:t>18</a:t>
                      </a:r>
                      <a:endParaRPr lang="nb-NO" sz="1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6" marR="8676" marT="867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800" u="none" strike="noStrike">
                          <a:effectLst/>
                        </a:rPr>
                        <a:t>23</a:t>
                      </a:r>
                      <a:endParaRPr lang="nb-NO" sz="1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6" marR="8676" marT="867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800" u="none" strike="noStrike">
                          <a:effectLst/>
                        </a:rPr>
                        <a:t>22</a:t>
                      </a:r>
                      <a:endParaRPr lang="nb-NO" sz="1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6" marR="8676" marT="867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800" u="none" strike="noStrike">
                          <a:effectLst/>
                        </a:rPr>
                        <a:t>158</a:t>
                      </a:r>
                      <a:endParaRPr lang="nb-NO" sz="1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6" marR="8676" marT="867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800" u="none" strike="noStrike">
                          <a:effectLst/>
                          <a:highlight>
                            <a:srgbClr val="FFFF00"/>
                          </a:highlight>
                        </a:rPr>
                        <a:t>105</a:t>
                      </a:r>
                      <a:endParaRPr lang="nb-NO" sz="1800" b="0" i="0" u="none" strike="noStrike"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8676" marR="8676" marT="867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800" u="none" strike="noStrike" dirty="0">
                          <a:effectLst/>
                          <a:highlight>
                            <a:srgbClr val="FFFF00"/>
                          </a:highlight>
                        </a:rPr>
                        <a:t>66</a:t>
                      </a:r>
                      <a:endParaRPr lang="nb-NO" sz="1800" b="0" i="0" u="none" strike="noStrike" dirty="0"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8676" marR="8676" marT="8676" marB="0" anchor="b"/>
                </a:tc>
                <a:extLst>
                  <a:ext uri="{0D108BD9-81ED-4DB2-BD59-A6C34878D82A}">
                    <a16:rowId xmlns:a16="http://schemas.microsoft.com/office/drawing/2014/main" val="3782964059"/>
                  </a:ext>
                </a:extLst>
              </a:tr>
              <a:tr h="392546">
                <a:tc>
                  <a:txBody>
                    <a:bodyPr/>
                    <a:lstStyle/>
                    <a:p>
                      <a:pPr algn="r" fontAlgn="b"/>
                      <a:r>
                        <a:rPr lang="nb-NO" sz="1800" u="none" strike="noStrike">
                          <a:effectLst/>
                        </a:rPr>
                        <a:t>2021</a:t>
                      </a:r>
                      <a:endParaRPr lang="nb-NO" sz="1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6" marR="8676" marT="867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800" u="none" strike="noStrike">
                          <a:effectLst/>
                        </a:rPr>
                        <a:t>16</a:t>
                      </a:r>
                      <a:endParaRPr lang="nb-NO" sz="1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6" marR="8676" marT="867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800" u="none" strike="noStrike">
                          <a:effectLst/>
                        </a:rPr>
                        <a:t>13</a:t>
                      </a:r>
                      <a:endParaRPr lang="nb-NO" sz="1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6" marR="8676" marT="867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800" u="none" strike="noStrike">
                          <a:effectLst/>
                        </a:rPr>
                        <a:t>22</a:t>
                      </a:r>
                      <a:endParaRPr lang="nb-NO" sz="1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6" marR="8676" marT="867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800" u="none" strike="noStrike">
                          <a:effectLst/>
                        </a:rPr>
                        <a:t>10</a:t>
                      </a:r>
                      <a:endParaRPr lang="nb-NO" sz="1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6" marR="8676" marT="867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800" u="none" strike="noStrike">
                          <a:effectLst/>
                        </a:rPr>
                        <a:t>21</a:t>
                      </a:r>
                      <a:endParaRPr lang="nb-NO" sz="1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6" marR="8676" marT="867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800" u="none" strike="noStrike">
                          <a:effectLst/>
                        </a:rPr>
                        <a:t>25</a:t>
                      </a:r>
                      <a:endParaRPr lang="nb-NO" sz="1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6" marR="8676" marT="867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800" u="none" strike="noStrike">
                          <a:effectLst/>
                        </a:rPr>
                        <a:t>178</a:t>
                      </a:r>
                      <a:endParaRPr lang="nb-NO" sz="1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6" marR="8676" marT="867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800" u="none" strike="noStrike">
                          <a:effectLst/>
                          <a:highlight>
                            <a:srgbClr val="FFFF00"/>
                          </a:highlight>
                        </a:rPr>
                        <a:t>107</a:t>
                      </a:r>
                      <a:endParaRPr lang="nb-NO" sz="1800" b="0" i="0" u="none" strike="noStrike"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8676" marR="8676" marT="867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800" u="none" strike="noStrike" dirty="0">
                          <a:effectLst/>
                          <a:highlight>
                            <a:srgbClr val="FFFF00"/>
                          </a:highlight>
                        </a:rPr>
                        <a:t>60</a:t>
                      </a:r>
                      <a:endParaRPr lang="nb-NO" sz="1800" b="0" i="0" u="none" strike="noStrike" dirty="0"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8676" marR="8676" marT="8676" marB="0" anchor="b"/>
                </a:tc>
                <a:extLst>
                  <a:ext uri="{0D108BD9-81ED-4DB2-BD59-A6C34878D82A}">
                    <a16:rowId xmlns:a16="http://schemas.microsoft.com/office/drawing/2014/main" val="318681114"/>
                  </a:ext>
                </a:extLst>
              </a:tr>
              <a:tr h="392546">
                <a:tc>
                  <a:txBody>
                    <a:bodyPr/>
                    <a:lstStyle/>
                    <a:p>
                      <a:pPr algn="r" fontAlgn="b"/>
                      <a:r>
                        <a:rPr lang="nb-NO" sz="1800" u="none" strike="noStrike">
                          <a:effectLst/>
                        </a:rPr>
                        <a:t>2022</a:t>
                      </a:r>
                      <a:endParaRPr lang="nb-NO" sz="1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6" marR="8676" marT="867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800" u="none" strike="noStrike">
                          <a:effectLst/>
                        </a:rPr>
                        <a:t>12</a:t>
                      </a:r>
                      <a:endParaRPr lang="nb-NO" sz="1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6" marR="8676" marT="867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800" u="none" strike="noStrike">
                          <a:effectLst/>
                        </a:rPr>
                        <a:t>18</a:t>
                      </a:r>
                      <a:endParaRPr lang="nb-NO" sz="1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6" marR="8676" marT="867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800" u="none" strike="noStrike">
                          <a:effectLst/>
                        </a:rPr>
                        <a:t>21</a:t>
                      </a:r>
                      <a:endParaRPr lang="nb-NO" sz="1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6" marR="8676" marT="867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800" u="none" strike="noStrike">
                          <a:effectLst/>
                        </a:rPr>
                        <a:t>14</a:t>
                      </a:r>
                      <a:endParaRPr lang="nb-NO" sz="1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6" marR="8676" marT="867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800" u="none" strike="noStrike">
                          <a:effectLst/>
                        </a:rPr>
                        <a:t>20</a:t>
                      </a:r>
                      <a:endParaRPr lang="nb-NO" sz="1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6" marR="8676" marT="867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800" u="none" strike="noStrike">
                          <a:effectLst/>
                        </a:rPr>
                        <a:t>21</a:t>
                      </a:r>
                      <a:endParaRPr lang="nb-NO" sz="1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6" marR="8676" marT="867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800" u="none" strike="noStrike">
                          <a:effectLst/>
                        </a:rPr>
                        <a:t>175</a:t>
                      </a:r>
                      <a:endParaRPr lang="nb-NO" sz="1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6" marR="8676" marT="867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800" u="none" strike="noStrike">
                          <a:effectLst/>
                          <a:highlight>
                            <a:srgbClr val="FFFF00"/>
                          </a:highlight>
                        </a:rPr>
                        <a:t>106</a:t>
                      </a:r>
                      <a:endParaRPr lang="nb-NO" sz="1800" b="0" i="0" u="none" strike="noStrike"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8676" marR="8676" marT="867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800" u="none" strike="noStrike" dirty="0">
                          <a:effectLst/>
                          <a:highlight>
                            <a:srgbClr val="FFFF00"/>
                          </a:highlight>
                        </a:rPr>
                        <a:t>61</a:t>
                      </a:r>
                      <a:endParaRPr lang="nb-NO" sz="1800" b="0" i="0" u="none" strike="noStrike" dirty="0"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8676" marR="8676" marT="8676" marB="0" anchor="b"/>
                </a:tc>
                <a:extLst>
                  <a:ext uri="{0D108BD9-81ED-4DB2-BD59-A6C34878D82A}">
                    <a16:rowId xmlns:a16="http://schemas.microsoft.com/office/drawing/2014/main" val="2637392894"/>
                  </a:ext>
                </a:extLst>
              </a:tr>
              <a:tr h="392546">
                <a:tc>
                  <a:txBody>
                    <a:bodyPr/>
                    <a:lstStyle/>
                    <a:p>
                      <a:pPr algn="r" fontAlgn="b"/>
                      <a:r>
                        <a:rPr lang="nb-NO" sz="1800" u="none" strike="noStrike">
                          <a:effectLst/>
                        </a:rPr>
                        <a:t>2023</a:t>
                      </a:r>
                      <a:endParaRPr lang="nb-NO" sz="1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6" marR="8676" marT="867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800" u="none" strike="noStrike">
                          <a:effectLst/>
                        </a:rPr>
                        <a:t>15</a:t>
                      </a:r>
                      <a:endParaRPr lang="nb-NO" sz="1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6" marR="8676" marT="867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800" u="none" strike="noStrike">
                          <a:effectLst/>
                        </a:rPr>
                        <a:t>22</a:t>
                      </a:r>
                      <a:endParaRPr lang="nb-NO" sz="1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6" marR="8676" marT="867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800" u="none" strike="noStrike">
                          <a:effectLst/>
                        </a:rPr>
                        <a:t>20</a:t>
                      </a:r>
                      <a:endParaRPr lang="nb-NO" sz="1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6" marR="8676" marT="867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800" u="none" strike="noStrike">
                          <a:effectLst/>
                        </a:rPr>
                        <a:t>14</a:t>
                      </a:r>
                      <a:endParaRPr lang="nb-NO" sz="1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6" marR="8676" marT="867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800" u="none" strike="noStrike">
                          <a:effectLst/>
                        </a:rPr>
                        <a:t>24</a:t>
                      </a:r>
                      <a:endParaRPr lang="nb-NO" sz="1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6" marR="8676" marT="867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800" u="none" strike="noStrike">
                          <a:effectLst/>
                        </a:rPr>
                        <a:t>27</a:t>
                      </a:r>
                      <a:endParaRPr lang="nb-NO" sz="1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6" marR="8676" marT="867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800" u="none" strike="noStrike">
                          <a:effectLst/>
                        </a:rPr>
                        <a:t>181</a:t>
                      </a:r>
                      <a:endParaRPr lang="nb-NO" sz="1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6" marR="8676" marT="867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800" u="none" strike="noStrike">
                          <a:effectLst/>
                          <a:highlight>
                            <a:srgbClr val="FFFF00"/>
                          </a:highlight>
                        </a:rPr>
                        <a:t>122</a:t>
                      </a:r>
                      <a:endParaRPr lang="nb-NO" sz="1800" b="0" i="0" u="none" strike="noStrike"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8676" marR="8676" marT="867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800" u="none" strike="noStrike" dirty="0">
                          <a:effectLst/>
                          <a:highlight>
                            <a:srgbClr val="FFFF00"/>
                          </a:highlight>
                        </a:rPr>
                        <a:t>67</a:t>
                      </a:r>
                      <a:endParaRPr lang="nb-NO" sz="1800" b="0" i="0" u="none" strike="noStrike" dirty="0"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8676" marR="8676" marT="8676" marB="0" anchor="b"/>
                </a:tc>
                <a:extLst>
                  <a:ext uri="{0D108BD9-81ED-4DB2-BD59-A6C34878D82A}">
                    <a16:rowId xmlns:a16="http://schemas.microsoft.com/office/drawing/2014/main" val="13802987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3720577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E19A4C41-6812-4A2F-8464-1E3D692BFB6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48675628"/>
              </p:ext>
            </p:extLst>
          </p:nvPr>
        </p:nvGraphicFramePr>
        <p:xfrm>
          <a:off x="720436" y="332509"/>
          <a:ext cx="10834255" cy="60682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2868906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e 2">
            <a:extLst>
              <a:ext uri="{FF2B5EF4-FFF2-40B4-BE49-F238E27FC236}">
                <a16:creationId xmlns:a16="http://schemas.microsoft.com/office/drawing/2014/main" id="{59EBD0A1-667D-45E4-9AD2-50D80E29665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246" y="1385455"/>
            <a:ext cx="11883507" cy="39424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417602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e 2">
            <a:extLst>
              <a:ext uri="{FF2B5EF4-FFF2-40B4-BE49-F238E27FC236}">
                <a16:creationId xmlns:a16="http://schemas.microsoft.com/office/drawing/2014/main" id="{626B081F-1457-476D-A740-44079C4EF21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675" y="1452562"/>
            <a:ext cx="12058650" cy="3952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05642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2EF0FB1-184A-8294-2A20-27955D6759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Bestandsutvikling elg</a:t>
            </a:r>
          </a:p>
        </p:txBody>
      </p:sp>
      <p:graphicFrame>
        <p:nvGraphicFramePr>
          <p:cNvPr id="3" name="Tabell 2">
            <a:extLst>
              <a:ext uri="{FF2B5EF4-FFF2-40B4-BE49-F238E27FC236}">
                <a16:creationId xmlns:a16="http://schemas.microsoft.com/office/drawing/2014/main" id="{AB5D96A9-607E-7501-15CF-BF9878C4483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963317"/>
              </p:ext>
            </p:extLst>
          </p:nvPr>
        </p:nvGraphicFramePr>
        <p:xfrm>
          <a:off x="209550" y="1581150"/>
          <a:ext cx="11696701" cy="480737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76250">
                  <a:extLst>
                    <a:ext uri="{9D8B030D-6E8A-4147-A177-3AD203B41FA5}">
                      <a16:colId xmlns:a16="http://schemas.microsoft.com/office/drawing/2014/main" val="3683011091"/>
                    </a:ext>
                  </a:extLst>
                </a:gridCol>
                <a:gridCol w="792170">
                  <a:extLst>
                    <a:ext uri="{9D8B030D-6E8A-4147-A177-3AD203B41FA5}">
                      <a16:colId xmlns:a16="http://schemas.microsoft.com/office/drawing/2014/main" val="1068113215"/>
                    </a:ext>
                  </a:extLst>
                </a:gridCol>
                <a:gridCol w="859800">
                  <a:extLst>
                    <a:ext uri="{9D8B030D-6E8A-4147-A177-3AD203B41FA5}">
                      <a16:colId xmlns:a16="http://schemas.microsoft.com/office/drawing/2014/main" val="4194736504"/>
                    </a:ext>
                  </a:extLst>
                </a:gridCol>
                <a:gridCol w="817237">
                  <a:extLst>
                    <a:ext uri="{9D8B030D-6E8A-4147-A177-3AD203B41FA5}">
                      <a16:colId xmlns:a16="http://schemas.microsoft.com/office/drawing/2014/main" val="766432726"/>
                    </a:ext>
                  </a:extLst>
                </a:gridCol>
                <a:gridCol w="749134">
                  <a:extLst>
                    <a:ext uri="{9D8B030D-6E8A-4147-A177-3AD203B41FA5}">
                      <a16:colId xmlns:a16="http://schemas.microsoft.com/office/drawing/2014/main" val="2085542813"/>
                    </a:ext>
                  </a:extLst>
                </a:gridCol>
                <a:gridCol w="902366">
                  <a:extLst>
                    <a:ext uri="{9D8B030D-6E8A-4147-A177-3AD203B41FA5}">
                      <a16:colId xmlns:a16="http://schemas.microsoft.com/office/drawing/2014/main" val="4207023220"/>
                    </a:ext>
                  </a:extLst>
                </a:gridCol>
                <a:gridCol w="1413139">
                  <a:extLst>
                    <a:ext uri="{9D8B030D-6E8A-4147-A177-3AD203B41FA5}">
                      <a16:colId xmlns:a16="http://schemas.microsoft.com/office/drawing/2014/main" val="1027704966"/>
                    </a:ext>
                  </a:extLst>
                </a:gridCol>
                <a:gridCol w="1447190">
                  <a:extLst>
                    <a:ext uri="{9D8B030D-6E8A-4147-A177-3AD203B41FA5}">
                      <a16:colId xmlns:a16="http://schemas.microsoft.com/office/drawing/2014/main" val="1597268348"/>
                    </a:ext>
                  </a:extLst>
                </a:gridCol>
                <a:gridCol w="1242882">
                  <a:extLst>
                    <a:ext uri="{9D8B030D-6E8A-4147-A177-3AD203B41FA5}">
                      <a16:colId xmlns:a16="http://schemas.microsoft.com/office/drawing/2014/main" val="920814309"/>
                    </a:ext>
                  </a:extLst>
                </a:gridCol>
                <a:gridCol w="1430164">
                  <a:extLst>
                    <a:ext uri="{9D8B030D-6E8A-4147-A177-3AD203B41FA5}">
                      <a16:colId xmlns:a16="http://schemas.microsoft.com/office/drawing/2014/main" val="2879568689"/>
                    </a:ext>
                  </a:extLst>
                </a:gridCol>
                <a:gridCol w="859800">
                  <a:extLst>
                    <a:ext uri="{9D8B030D-6E8A-4147-A177-3AD203B41FA5}">
                      <a16:colId xmlns:a16="http://schemas.microsoft.com/office/drawing/2014/main" val="1290789249"/>
                    </a:ext>
                  </a:extLst>
                </a:gridCol>
                <a:gridCol w="706569">
                  <a:extLst>
                    <a:ext uri="{9D8B030D-6E8A-4147-A177-3AD203B41FA5}">
                      <a16:colId xmlns:a16="http://schemas.microsoft.com/office/drawing/2014/main" val="1172009978"/>
                    </a:ext>
                  </a:extLst>
                </a:gridCol>
              </a:tblGrid>
              <a:tr h="687423">
                <a:tc>
                  <a:txBody>
                    <a:bodyPr/>
                    <a:lstStyle/>
                    <a:p>
                      <a:pPr algn="l" fontAlgn="b"/>
                      <a:r>
                        <a:rPr lang="nb-NO" sz="1800" u="none" strike="noStrike">
                          <a:effectLst/>
                        </a:rPr>
                        <a:t>Jaktår</a:t>
                      </a:r>
                      <a:endParaRPr lang="nb-NO" sz="1800" b="0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92" marR="4592" marT="459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800" u="none" strike="noStrike" dirty="0">
                          <a:effectLst/>
                          <a:highlight>
                            <a:srgbClr val="FFFF00"/>
                          </a:highlight>
                        </a:rPr>
                        <a:t>Felt per jegerdag</a:t>
                      </a:r>
                      <a:endParaRPr lang="nb-NO" sz="1800" b="0" i="0" u="none" strike="noStrike" dirty="0">
                        <a:solidFill>
                          <a:srgbClr val="FFFFFF"/>
                        </a:solidFill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4592" marR="4592" marT="459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800" u="none" strike="noStrike" dirty="0">
                          <a:effectLst/>
                          <a:highlight>
                            <a:srgbClr val="FFFF00"/>
                          </a:highlight>
                        </a:rPr>
                        <a:t>Sett per jegerdag</a:t>
                      </a:r>
                      <a:endParaRPr lang="nb-NO" sz="1800" b="0" i="0" u="none" strike="noStrike" dirty="0">
                        <a:solidFill>
                          <a:srgbClr val="FFFFFF"/>
                        </a:solidFill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4592" marR="4592" marT="459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800" u="none" strike="noStrike">
                          <a:effectLst/>
                        </a:rPr>
                        <a:t>Sett ku per okse</a:t>
                      </a:r>
                      <a:endParaRPr lang="nb-NO" sz="1800" b="0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92" marR="4592" marT="459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800" u="none" strike="noStrike" dirty="0">
                          <a:effectLst/>
                          <a:highlight>
                            <a:srgbClr val="FFFF00"/>
                          </a:highlight>
                        </a:rPr>
                        <a:t>Sett kalv pr Ku</a:t>
                      </a:r>
                      <a:endParaRPr lang="nb-NO" sz="1800" b="0" i="0" u="none" strike="noStrike" dirty="0">
                        <a:solidFill>
                          <a:srgbClr val="FFFFFF"/>
                        </a:solidFill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4592" marR="4592" marT="459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800" u="none" strike="noStrike" dirty="0">
                          <a:effectLst/>
                        </a:rPr>
                        <a:t>Sett kalv pr </a:t>
                      </a:r>
                      <a:r>
                        <a:rPr lang="nb-NO" sz="1800" u="none" strike="noStrike" dirty="0" err="1">
                          <a:effectLst/>
                        </a:rPr>
                        <a:t>kalvku</a:t>
                      </a:r>
                      <a:endParaRPr lang="nb-NO" sz="1800" b="0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92" marR="4592" marT="459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n-NO" sz="1800" u="none" strike="noStrike">
                          <a:effectLst/>
                        </a:rPr>
                        <a:t>Prosent ku med kalv av alle kyr</a:t>
                      </a:r>
                      <a:endParaRPr lang="nn-NO" sz="1800" b="0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92" marR="4592" marT="459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800" u="none" strike="noStrike">
                          <a:effectLst/>
                        </a:rPr>
                        <a:t>Prosent felt okse av sette Okser</a:t>
                      </a:r>
                      <a:endParaRPr lang="nb-NO" sz="1800" b="0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92" marR="4592" marT="459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n-NO" sz="1800" u="none" strike="noStrike">
                          <a:effectLst/>
                        </a:rPr>
                        <a:t>Prosent felt ku av sette kyr</a:t>
                      </a:r>
                      <a:endParaRPr lang="nn-NO" sz="1800" b="0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92" marR="4592" marT="459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800" u="none" strike="noStrike">
                          <a:effectLst/>
                        </a:rPr>
                        <a:t>Prosent felt kalv av sette kalver</a:t>
                      </a:r>
                      <a:endParaRPr lang="nb-NO" sz="1800" b="0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92" marR="4592" marT="459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800" u="none" strike="noStrike">
                          <a:effectLst/>
                        </a:rPr>
                        <a:t>Antall jegerdager</a:t>
                      </a:r>
                      <a:endParaRPr lang="nb-NO" sz="1800" b="0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92" marR="4592" marT="459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800" u="none" strike="noStrike" dirty="0">
                          <a:effectLst/>
                        </a:rPr>
                        <a:t>Antall jaktfelt</a:t>
                      </a:r>
                      <a:endParaRPr lang="nb-NO" sz="1800" b="0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92" marR="4592" marT="4592" marB="0" anchor="b"/>
                </a:tc>
                <a:extLst>
                  <a:ext uri="{0D108BD9-81ED-4DB2-BD59-A6C34878D82A}">
                    <a16:rowId xmlns:a16="http://schemas.microsoft.com/office/drawing/2014/main" val="78026187"/>
                  </a:ext>
                </a:extLst>
              </a:tr>
              <a:tr h="361802">
                <a:tc>
                  <a:txBody>
                    <a:bodyPr/>
                    <a:lstStyle/>
                    <a:p>
                      <a:pPr algn="r" fontAlgn="b"/>
                      <a:r>
                        <a:rPr lang="nb-NO" sz="1800" u="none" strike="noStrike">
                          <a:effectLst/>
                        </a:rPr>
                        <a:t>2013</a:t>
                      </a:r>
                      <a:endParaRPr lang="nb-NO" sz="1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92" marR="4592" marT="459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800" u="none" strike="noStrike" dirty="0">
                          <a:effectLst/>
                          <a:highlight>
                            <a:srgbClr val="FFFF00"/>
                          </a:highlight>
                        </a:rPr>
                        <a:t>0,035</a:t>
                      </a:r>
                      <a:endParaRPr lang="nb-NO" sz="1800" b="0" i="0" u="none" strike="noStrike" dirty="0"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4592" marR="4592" marT="459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800" u="none" strike="noStrike" dirty="0">
                          <a:effectLst/>
                          <a:highlight>
                            <a:srgbClr val="FFFF00"/>
                          </a:highlight>
                        </a:rPr>
                        <a:t>0,3</a:t>
                      </a:r>
                      <a:endParaRPr lang="nb-NO" sz="1800" b="0" i="0" u="none" strike="noStrike" dirty="0"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4592" marR="4592" marT="459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800" u="none" strike="noStrike">
                          <a:effectLst/>
                        </a:rPr>
                        <a:t>1,88</a:t>
                      </a:r>
                      <a:endParaRPr lang="nb-NO" sz="1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92" marR="4592" marT="459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800" u="none" strike="noStrike" dirty="0">
                          <a:effectLst/>
                          <a:highlight>
                            <a:srgbClr val="FFFF00"/>
                          </a:highlight>
                        </a:rPr>
                        <a:t>0,56</a:t>
                      </a:r>
                      <a:endParaRPr lang="nb-NO" sz="1800" b="0" i="0" u="none" strike="noStrike" dirty="0"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4592" marR="4592" marT="459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800" u="none" strike="noStrike" dirty="0">
                          <a:effectLst/>
                        </a:rPr>
                        <a:t>1,07</a:t>
                      </a:r>
                      <a:endParaRPr lang="nb-NO" sz="18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92" marR="4592" marT="459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800" u="none" strike="noStrike">
                          <a:effectLst/>
                        </a:rPr>
                        <a:t>50</a:t>
                      </a:r>
                      <a:endParaRPr lang="nb-NO" sz="1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92" marR="4592" marT="459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800" u="none" strike="noStrike">
                          <a:effectLst/>
                        </a:rPr>
                        <a:t>23,68</a:t>
                      </a:r>
                      <a:endParaRPr lang="nb-NO" sz="1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92" marR="4592" marT="459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800" u="none" strike="noStrike">
                          <a:effectLst/>
                        </a:rPr>
                        <a:t>10,49</a:t>
                      </a:r>
                      <a:endParaRPr lang="nb-NO" sz="1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92" marR="4592" marT="459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800" u="none" strike="noStrike">
                          <a:effectLst/>
                        </a:rPr>
                        <a:t>8,07</a:t>
                      </a:r>
                      <a:endParaRPr lang="nb-NO" sz="1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92" marR="4592" marT="459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800" u="none" strike="noStrike">
                          <a:effectLst/>
                        </a:rPr>
                        <a:t>2268</a:t>
                      </a:r>
                      <a:endParaRPr lang="nb-NO" sz="1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92" marR="4592" marT="459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800" u="none" strike="noStrike" dirty="0">
                          <a:effectLst/>
                        </a:rPr>
                        <a:t>38</a:t>
                      </a:r>
                      <a:endParaRPr lang="nb-NO" sz="18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92" marR="4592" marT="4592" marB="0" anchor="b"/>
                </a:tc>
                <a:extLst>
                  <a:ext uri="{0D108BD9-81ED-4DB2-BD59-A6C34878D82A}">
                    <a16:rowId xmlns:a16="http://schemas.microsoft.com/office/drawing/2014/main" val="2973415349"/>
                  </a:ext>
                </a:extLst>
              </a:tr>
              <a:tr h="361802">
                <a:tc>
                  <a:txBody>
                    <a:bodyPr/>
                    <a:lstStyle/>
                    <a:p>
                      <a:pPr algn="r" fontAlgn="b"/>
                      <a:r>
                        <a:rPr lang="nb-NO" sz="1800" u="none" strike="noStrike">
                          <a:effectLst/>
                        </a:rPr>
                        <a:t>2014</a:t>
                      </a:r>
                      <a:endParaRPr lang="nb-NO" sz="1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92" marR="4592" marT="459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800" u="none" strike="noStrike" dirty="0">
                          <a:effectLst/>
                          <a:highlight>
                            <a:srgbClr val="FFFF00"/>
                          </a:highlight>
                        </a:rPr>
                        <a:t>0,034</a:t>
                      </a:r>
                      <a:endParaRPr lang="nb-NO" sz="1800" b="0" i="0" u="none" strike="noStrike" dirty="0"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4592" marR="4592" marT="459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800" u="none" strike="noStrike" dirty="0">
                          <a:effectLst/>
                          <a:highlight>
                            <a:srgbClr val="FFFF00"/>
                          </a:highlight>
                        </a:rPr>
                        <a:t>0,34</a:t>
                      </a:r>
                      <a:endParaRPr lang="nb-NO" sz="1800" b="0" i="0" u="none" strike="noStrike" dirty="0"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4592" marR="4592" marT="459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800" u="none" strike="noStrike">
                          <a:effectLst/>
                        </a:rPr>
                        <a:t>1,89</a:t>
                      </a:r>
                      <a:endParaRPr lang="nb-NO" sz="1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92" marR="4592" marT="459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800" u="none" strike="noStrike" dirty="0">
                          <a:effectLst/>
                          <a:highlight>
                            <a:srgbClr val="FFFF00"/>
                          </a:highlight>
                        </a:rPr>
                        <a:t>0,56</a:t>
                      </a:r>
                      <a:endParaRPr lang="nb-NO" sz="1800" b="0" i="0" u="none" strike="noStrike" dirty="0"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4592" marR="4592" marT="459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800" u="none" strike="noStrike" dirty="0">
                          <a:effectLst/>
                        </a:rPr>
                        <a:t>1,12</a:t>
                      </a:r>
                      <a:endParaRPr lang="nb-NO" sz="18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92" marR="4592" marT="459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800" u="none" strike="noStrike">
                          <a:effectLst/>
                        </a:rPr>
                        <a:t>48,47</a:t>
                      </a:r>
                      <a:endParaRPr lang="nb-NO" sz="1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92" marR="4592" marT="459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800" u="none" strike="noStrike">
                          <a:effectLst/>
                        </a:rPr>
                        <a:t>23,08</a:t>
                      </a:r>
                      <a:endParaRPr lang="nb-NO" sz="1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92" marR="4592" marT="459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800" u="none" strike="noStrike">
                          <a:effectLst/>
                        </a:rPr>
                        <a:t>5,76</a:t>
                      </a:r>
                      <a:endParaRPr lang="nb-NO" sz="1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92" marR="4592" marT="459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800" u="none" strike="noStrike">
                          <a:effectLst/>
                        </a:rPr>
                        <a:t>11,45</a:t>
                      </a:r>
                      <a:endParaRPr lang="nb-NO" sz="1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92" marR="4592" marT="459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800" u="none" strike="noStrike">
                          <a:effectLst/>
                        </a:rPr>
                        <a:t>2132</a:t>
                      </a:r>
                      <a:endParaRPr lang="nb-NO" sz="1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92" marR="4592" marT="459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800" u="none" strike="noStrike" dirty="0">
                          <a:effectLst/>
                        </a:rPr>
                        <a:t>37</a:t>
                      </a:r>
                      <a:endParaRPr lang="nb-NO" sz="18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92" marR="4592" marT="4592" marB="0" anchor="b"/>
                </a:tc>
                <a:extLst>
                  <a:ext uri="{0D108BD9-81ED-4DB2-BD59-A6C34878D82A}">
                    <a16:rowId xmlns:a16="http://schemas.microsoft.com/office/drawing/2014/main" val="1225447595"/>
                  </a:ext>
                </a:extLst>
              </a:tr>
              <a:tr h="361802">
                <a:tc>
                  <a:txBody>
                    <a:bodyPr/>
                    <a:lstStyle/>
                    <a:p>
                      <a:pPr algn="r" fontAlgn="b"/>
                      <a:r>
                        <a:rPr lang="nb-NO" sz="1800" u="none" strike="noStrike">
                          <a:effectLst/>
                        </a:rPr>
                        <a:t>2015</a:t>
                      </a:r>
                      <a:endParaRPr lang="nb-NO" sz="1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92" marR="4592" marT="459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800" u="none" strike="noStrike" dirty="0">
                          <a:effectLst/>
                          <a:highlight>
                            <a:srgbClr val="FFFF00"/>
                          </a:highlight>
                        </a:rPr>
                        <a:t>0,031</a:t>
                      </a:r>
                      <a:endParaRPr lang="nb-NO" sz="1800" b="0" i="0" u="none" strike="noStrike" dirty="0"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4592" marR="4592" marT="459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800" u="none" strike="noStrike" dirty="0">
                          <a:effectLst/>
                          <a:highlight>
                            <a:srgbClr val="FFFF00"/>
                          </a:highlight>
                        </a:rPr>
                        <a:t>0,32</a:t>
                      </a:r>
                      <a:endParaRPr lang="nb-NO" sz="1800" b="0" i="0" u="none" strike="noStrike" dirty="0"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4592" marR="4592" marT="459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800" u="none" strike="noStrike">
                          <a:effectLst/>
                        </a:rPr>
                        <a:t>1,61</a:t>
                      </a:r>
                      <a:endParaRPr lang="nb-NO" sz="1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92" marR="4592" marT="459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800" u="none" strike="noStrike" dirty="0">
                          <a:effectLst/>
                          <a:highlight>
                            <a:srgbClr val="FFFF00"/>
                          </a:highlight>
                        </a:rPr>
                        <a:t>0,67</a:t>
                      </a:r>
                      <a:endParaRPr lang="nb-NO" sz="1800" b="0" i="0" u="none" strike="noStrike" dirty="0"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4592" marR="4592" marT="459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800" u="none" strike="noStrike" dirty="0">
                          <a:effectLst/>
                        </a:rPr>
                        <a:t>1,21</a:t>
                      </a:r>
                      <a:endParaRPr lang="nb-NO" sz="18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92" marR="4592" marT="459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800" u="none" strike="noStrike">
                          <a:effectLst/>
                        </a:rPr>
                        <a:t>54,24</a:t>
                      </a:r>
                      <a:endParaRPr lang="nb-NO" sz="1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92" marR="4592" marT="459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800" u="none" strike="noStrike">
                          <a:effectLst/>
                        </a:rPr>
                        <a:t>23,13</a:t>
                      </a:r>
                      <a:endParaRPr lang="nb-NO" sz="1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92" marR="4592" marT="459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800" u="none" strike="noStrike">
                          <a:effectLst/>
                        </a:rPr>
                        <a:t>5,93</a:t>
                      </a:r>
                      <a:endParaRPr lang="nb-NO" sz="1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92" marR="4592" marT="459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800" u="none" strike="noStrike">
                          <a:effectLst/>
                        </a:rPr>
                        <a:t>8,18</a:t>
                      </a:r>
                      <a:endParaRPr lang="nb-NO" sz="1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92" marR="4592" marT="459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800" u="none" strike="noStrike">
                          <a:effectLst/>
                        </a:rPr>
                        <a:t>1949</a:t>
                      </a:r>
                      <a:endParaRPr lang="nb-NO" sz="1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92" marR="4592" marT="459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800" u="none" strike="noStrike" dirty="0">
                          <a:effectLst/>
                        </a:rPr>
                        <a:t>36</a:t>
                      </a:r>
                      <a:endParaRPr lang="nb-NO" sz="18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92" marR="4592" marT="4592" marB="0" anchor="b"/>
                </a:tc>
                <a:extLst>
                  <a:ext uri="{0D108BD9-81ED-4DB2-BD59-A6C34878D82A}">
                    <a16:rowId xmlns:a16="http://schemas.microsoft.com/office/drawing/2014/main" val="1676609617"/>
                  </a:ext>
                </a:extLst>
              </a:tr>
              <a:tr h="361802">
                <a:tc>
                  <a:txBody>
                    <a:bodyPr/>
                    <a:lstStyle/>
                    <a:p>
                      <a:pPr algn="r" fontAlgn="b"/>
                      <a:r>
                        <a:rPr lang="nb-NO" sz="1800" u="none" strike="noStrike">
                          <a:effectLst/>
                        </a:rPr>
                        <a:t>2016</a:t>
                      </a:r>
                      <a:endParaRPr lang="nb-NO" sz="1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92" marR="4592" marT="459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800" u="none" strike="noStrike" dirty="0">
                          <a:effectLst/>
                          <a:highlight>
                            <a:srgbClr val="FFFF00"/>
                          </a:highlight>
                        </a:rPr>
                        <a:t>0,035</a:t>
                      </a:r>
                      <a:endParaRPr lang="nb-NO" sz="1800" b="0" i="0" u="none" strike="noStrike" dirty="0"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4592" marR="4592" marT="459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800" u="none" strike="noStrike" dirty="0">
                          <a:effectLst/>
                          <a:highlight>
                            <a:srgbClr val="FFFF00"/>
                          </a:highlight>
                        </a:rPr>
                        <a:t>0,31</a:t>
                      </a:r>
                      <a:endParaRPr lang="nb-NO" sz="1800" b="0" i="0" u="none" strike="noStrike" dirty="0"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4592" marR="4592" marT="459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800" u="none" strike="noStrike">
                          <a:effectLst/>
                        </a:rPr>
                        <a:t>1,76</a:t>
                      </a:r>
                      <a:endParaRPr lang="nb-NO" sz="1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92" marR="4592" marT="459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800" u="none" strike="noStrike">
                          <a:effectLst/>
                          <a:highlight>
                            <a:srgbClr val="FFFF00"/>
                          </a:highlight>
                        </a:rPr>
                        <a:t>0,55</a:t>
                      </a:r>
                      <a:endParaRPr lang="nb-NO" sz="1800" b="0" i="0" u="none" strike="noStrike"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4592" marR="4592" marT="459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800" u="none" strike="noStrike" dirty="0">
                          <a:effectLst/>
                        </a:rPr>
                        <a:t>1,09</a:t>
                      </a:r>
                      <a:endParaRPr lang="nb-NO" sz="18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92" marR="4592" marT="459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800" u="none" strike="noStrike">
                          <a:effectLst/>
                        </a:rPr>
                        <a:t>47,9</a:t>
                      </a:r>
                      <a:endParaRPr lang="nb-NO" sz="1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92" marR="4592" marT="459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800" u="none" strike="noStrike">
                          <a:effectLst/>
                        </a:rPr>
                        <a:t>19,26</a:t>
                      </a:r>
                      <a:endParaRPr lang="nb-NO" sz="1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92" marR="4592" marT="459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800" u="none" strike="noStrike">
                          <a:effectLst/>
                        </a:rPr>
                        <a:t>7,56</a:t>
                      </a:r>
                      <a:endParaRPr lang="nb-NO" sz="1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92" marR="4592" marT="459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800" u="none" strike="noStrike">
                          <a:effectLst/>
                        </a:rPr>
                        <a:t>15,38</a:t>
                      </a:r>
                      <a:endParaRPr lang="nb-NO" sz="1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92" marR="4592" marT="459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800" u="none" strike="noStrike">
                          <a:effectLst/>
                        </a:rPr>
                        <a:t>1828</a:t>
                      </a:r>
                      <a:endParaRPr lang="nb-NO" sz="1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92" marR="4592" marT="459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800" u="none" strike="noStrike" dirty="0">
                          <a:effectLst/>
                        </a:rPr>
                        <a:t>35</a:t>
                      </a:r>
                      <a:endParaRPr lang="nb-NO" sz="18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92" marR="4592" marT="4592" marB="0" anchor="b"/>
                </a:tc>
                <a:extLst>
                  <a:ext uri="{0D108BD9-81ED-4DB2-BD59-A6C34878D82A}">
                    <a16:rowId xmlns:a16="http://schemas.microsoft.com/office/drawing/2014/main" val="3087755639"/>
                  </a:ext>
                </a:extLst>
              </a:tr>
              <a:tr h="361802">
                <a:tc>
                  <a:txBody>
                    <a:bodyPr/>
                    <a:lstStyle/>
                    <a:p>
                      <a:pPr algn="r" fontAlgn="b"/>
                      <a:r>
                        <a:rPr lang="nb-NO" sz="1800" u="none" strike="noStrike">
                          <a:effectLst/>
                        </a:rPr>
                        <a:t>2017</a:t>
                      </a:r>
                      <a:endParaRPr lang="nb-NO" sz="1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92" marR="4592" marT="459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800" u="none" strike="noStrike" dirty="0">
                          <a:effectLst/>
                          <a:highlight>
                            <a:srgbClr val="FFFF00"/>
                          </a:highlight>
                        </a:rPr>
                        <a:t>0,028</a:t>
                      </a:r>
                      <a:endParaRPr lang="nb-NO" sz="1800" b="0" i="0" u="none" strike="noStrike" dirty="0"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4592" marR="4592" marT="459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800" u="none" strike="noStrike" dirty="0">
                          <a:effectLst/>
                          <a:highlight>
                            <a:srgbClr val="FFFF00"/>
                          </a:highlight>
                        </a:rPr>
                        <a:t>0,35</a:t>
                      </a:r>
                      <a:endParaRPr lang="nb-NO" sz="1800" b="0" i="0" u="none" strike="noStrike" dirty="0"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4592" marR="4592" marT="459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800" u="none" strike="noStrike">
                          <a:effectLst/>
                        </a:rPr>
                        <a:t>1,78</a:t>
                      </a:r>
                      <a:endParaRPr lang="nb-NO" sz="1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92" marR="4592" marT="459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800" u="none" strike="noStrike" dirty="0">
                          <a:effectLst/>
                          <a:highlight>
                            <a:srgbClr val="FFFF00"/>
                          </a:highlight>
                        </a:rPr>
                        <a:t>0,68</a:t>
                      </a:r>
                      <a:endParaRPr lang="nb-NO" sz="1800" b="0" i="0" u="none" strike="noStrike" dirty="0"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4592" marR="4592" marT="459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800" u="none" strike="noStrike" dirty="0">
                          <a:effectLst/>
                        </a:rPr>
                        <a:t>1,22</a:t>
                      </a:r>
                      <a:endParaRPr lang="nb-NO" sz="18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92" marR="4592" marT="459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800" u="none" strike="noStrike">
                          <a:effectLst/>
                        </a:rPr>
                        <a:t>52,94</a:t>
                      </a:r>
                      <a:endParaRPr lang="nb-NO" sz="1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92" marR="4592" marT="459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800" u="none" strike="noStrike">
                          <a:effectLst/>
                        </a:rPr>
                        <a:t>15,32</a:t>
                      </a:r>
                      <a:endParaRPr lang="nb-NO" sz="1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92" marR="4592" marT="459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800" u="none" strike="noStrike">
                          <a:effectLst/>
                        </a:rPr>
                        <a:t>7,24</a:t>
                      </a:r>
                      <a:endParaRPr lang="nb-NO" sz="1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92" marR="4592" marT="459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800" u="none" strike="noStrike">
                          <a:effectLst/>
                        </a:rPr>
                        <a:t>9,33</a:t>
                      </a:r>
                      <a:endParaRPr lang="nb-NO" sz="1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92" marR="4592" marT="459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800" u="none" strike="noStrike">
                          <a:effectLst/>
                        </a:rPr>
                        <a:t>1747</a:t>
                      </a:r>
                      <a:endParaRPr lang="nb-NO" sz="1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92" marR="4592" marT="459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800" u="none" strike="noStrike" dirty="0">
                          <a:effectLst/>
                        </a:rPr>
                        <a:t>30</a:t>
                      </a:r>
                      <a:endParaRPr lang="nb-NO" sz="18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92" marR="4592" marT="4592" marB="0" anchor="b"/>
                </a:tc>
                <a:extLst>
                  <a:ext uri="{0D108BD9-81ED-4DB2-BD59-A6C34878D82A}">
                    <a16:rowId xmlns:a16="http://schemas.microsoft.com/office/drawing/2014/main" val="2591839628"/>
                  </a:ext>
                </a:extLst>
              </a:tr>
              <a:tr h="361802">
                <a:tc>
                  <a:txBody>
                    <a:bodyPr/>
                    <a:lstStyle/>
                    <a:p>
                      <a:pPr algn="r" fontAlgn="b"/>
                      <a:r>
                        <a:rPr lang="nb-NO" sz="1800" u="none" strike="noStrike">
                          <a:effectLst/>
                        </a:rPr>
                        <a:t>2018</a:t>
                      </a:r>
                      <a:endParaRPr lang="nb-NO" sz="1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92" marR="4592" marT="459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800" u="none" strike="noStrike" dirty="0">
                          <a:effectLst/>
                          <a:highlight>
                            <a:srgbClr val="FFFF00"/>
                          </a:highlight>
                        </a:rPr>
                        <a:t>0,025</a:t>
                      </a:r>
                      <a:endParaRPr lang="nb-NO" sz="1800" b="0" i="0" u="none" strike="noStrike" dirty="0"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4592" marR="4592" marT="459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800" u="none" strike="noStrike" dirty="0">
                          <a:effectLst/>
                          <a:highlight>
                            <a:srgbClr val="FFFF00"/>
                          </a:highlight>
                        </a:rPr>
                        <a:t>0,35</a:t>
                      </a:r>
                      <a:endParaRPr lang="nb-NO" sz="1800" b="0" i="0" u="none" strike="noStrike" dirty="0"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4592" marR="4592" marT="459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800" u="none" strike="noStrike">
                          <a:effectLst/>
                        </a:rPr>
                        <a:t>2,34</a:t>
                      </a:r>
                      <a:endParaRPr lang="nb-NO" sz="1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92" marR="4592" marT="459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800" u="none" strike="noStrike" dirty="0">
                          <a:effectLst/>
                          <a:highlight>
                            <a:srgbClr val="FFFF00"/>
                          </a:highlight>
                        </a:rPr>
                        <a:t>0,37</a:t>
                      </a:r>
                      <a:endParaRPr lang="nb-NO" sz="1800" b="0" i="0" u="none" strike="noStrike" dirty="0"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4592" marR="4592" marT="459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800" u="none" strike="noStrike" dirty="0">
                          <a:effectLst/>
                        </a:rPr>
                        <a:t>1,1</a:t>
                      </a:r>
                      <a:endParaRPr lang="nb-NO" sz="18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92" marR="4592" marT="459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800" u="none" strike="noStrike">
                          <a:effectLst/>
                        </a:rPr>
                        <a:t>32,46</a:t>
                      </a:r>
                      <a:endParaRPr lang="nb-NO" sz="1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92" marR="4592" marT="459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800" u="none" strike="noStrike">
                          <a:effectLst/>
                        </a:rPr>
                        <a:t>14,38</a:t>
                      </a:r>
                      <a:endParaRPr lang="nb-NO" sz="1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92" marR="4592" marT="459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800" u="none" strike="noStrike">
                          <a:effectLst/>
                        </a:rPr>
                        <a:t>5,56</a:t>
                      </a:r>
                      <a:endParaRPr lang="nb-NO" sz="1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92" marR="4592" marT="459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800" u="none" strike="noStrike">
                          <a:effectLst/>
                        </a:rPr>
                        <a:t>8,73</a:t>
                      </a:r>
                      <a:endParaRPr lang="nb-NO" sz="1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92" marR="4592" marT="459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800" u="none" strike="noStrike">
                          <a:effectLst/>
                        </a:rPr>
                        <a:t>2060</a:t>
                      </a:r>
                      <a:endParaRPr lang="nb-NO" sz="1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92" marR="4592" marT="459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800" u="none" strike="noStrike" dirty="0">
                          <a:effectLst/>
                        </a:rPr>
                        <a:t>37</a:t>
                      </a:r>
                      <a:endParaRPr lang="nb-NO" sz="18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92" marR="4592" marT="4592" marB="0" anchor="b"/>
                </a:tc>
                <a:extLst>
                  <a:ext uri="{0D108BD9-81ED-4DB2-BD59-A6C34878D82A}">
                    <a16:rowId xmlns:a16="http://schemas.microsoft.com/office/drawing/2014/main" val="1496886906"/>
                  </a:ext>
                </a:extLst>
              </a:tr>
              <a:tr h="361802">
                <a:tc>
                  <a:txBody>
                    <a:bodyPr/>
                    <a:lstStyle/>
                    <a:p>
                      <a:pPr algn="r" fontAlgn="b"/>
                      <a:r>
                        <a:rPr lang="nb-NO" sz="1800" u="none" strike="noStrike">
                          <a:effectLst/>
                        </a:rPr>
                        <a:t>2019</a:t>
                      </a:r>
                      <a:endParaRPr lang="nb-NO" sz="1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92" marR="4592" marT="459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800" u="none" strike="noStrike" dirty="0">
                          <a:effectLst/>
                          <a:highlight>
                            <a:srgbClr val="FFFF00"/>
                          </a:highlight>
                        </a:rPr>
                        <a:t>0,036</a:t>
                      </a:r>
                      <a:endParaRPr lang="nb-NO" sz="1800" b="0" i="0" u="none" strike="noStrike" dirty="0"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4592" marR="4592" marT="459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800" u="none" strike="noStrike" dirty="0">
                          <a:effectLst/>
                          <a:highlight>
                            <a:srgbClr val="FFFF00"/>
                          </a:highlight>
                        </a:rPr>
                        <a:t>0,47</a:t>
                      </a:r>
                      <a:endParaRPr lang="nb-NO" sz="1800" b="0" i="0" u="none" strike="noStrike" dirty="0"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4592" marR="4592" marT="459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800" u="none" strike="noStrike">
                          <a:effectLst/>
                        </a:rPr>
                        <a:t>1,38</a:t>
                      </a:r>
                      <a:endParaRPr lang="nb-NO" sz="1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92" marR="4592" marT="459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800" u="none" strike="noStrike" dirty="0">
                          <a:effectLst/>
                          <a:highlight>
                            <a:srgbClr val="FFFF00"/>
                          </a:highlight>
                        </a:rPr>
                        <a:t>0,59</a:t>
                      </a:r>
                      <a:endParaRPr lang="nb-NO" sz="1800" b="0" i="0" u="none" strike="noStrike" dirty="0"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4592" marR="4592" marT="459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800" u="none" strike="noStrike" dirty="0">
                          <a:effectLst/>
                        </a:rPr>
                        <a:t>1,09</a:t>
                      </a:r>
                      <a:endParaRPr lang="nb-NO" sz="18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92" marR="4592" marT="459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800" u="none" strike="noStrike">
                          <a:effectLst/>
                        </a:rPr>
                        <a:t>49,2</a:t>
                      </a:r>
                      <a:endParaRPr lang="nb-NO" sz="1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92" marR="4592" marT="459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800" u="none" strike="noStrike">
                          <a:effectLst/>
                        </a:rPr>
                        <a:t>13,78</a:t>
                      </a:r>
                      <a:endParaRPr lang="nb-NO" sz="1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92" marR="4592" marT="459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800" u="none" strike="noStrike">
                          <a:effectLst/>
                        </a:rPr>
                        <a:t>6,11</a:t>
                      </a:r>
                      <a:endParaRPr lang="nb-NO" sz="1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92" marR="4592" marT="459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800" u="none" strike="noStrike">
                          <a:effectLst/>
                        </a:rPr>
                        <a:t>7,14</a:t>
                      </a:r>
                      <a:endParaRPr lang="nb-NO" sz="1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92" marR="4592" marT="459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800" u="none" strike="noStrike">
                          <a:effectLst/>
                        </a:rPr>
                        <a:t>1772</a:t>
                      </a:r>
                      <a:endParaRPr lang="nb-NO" sz="1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92" marR="4592" marT="459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800" u="none" strike="noStrike" dirty="0">
                          <a:effectLst/>
                        </a:rPr>
                        <a:t>38</a:t>
                      </a:r>
                      <a:endParaRPr lang="nb-NO" sz="18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92" marR="4592" marT="4592" marB="0" anchor="b"/>
                </a:tc>
                <a:extLst>
                  <a:ext uri="{0D108BD9-81ED-4DB2-BD59-A6C34878D82A}">
                    <a16:rowId xmlns:a16="http://schemas.microsoft.com/office/drawing/2014/main" val="1015883549"/>
                  </a:ext>
                </a:extLst>
              </a:tr>
              <a:tr h="361802">
                <a:tc>
                  <a:txBody>
                    <a:bodyPr/>
                    <a:lstStyle/>
                    <a:p>
                      <a:pPr algn="r" fontAlgn="b"/>
                      <a:r>
                        <a:rPr lang="nb-NO" sz="1800" u="none" strike="noStrike">
                          <a:effectLst/>
                        </a:rPr>
                        <a:t>2020</a:t>
                      </a:r>
                      <a:endParaRPr lang="nb-NO" sz="1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92" marR="4592" marT="459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800" u="none" strike="noStrike" dirty="0">
                          <a:effectLst/>
                          <a:highlight>
                            <a:srgbClr val="FFFF00"/>
                          </a:highlight>
                        </a:rPr>
                        <a:t>0,032</a:t>
                      </a:r>
                      <a:endParaRPr lang="nb-NO" sz="1800" b="0" i="0" u="none" strike="noStrike" dirty="0"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4592" marR="4592" marT="459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800" u="none" strike="noStrike" dirty="0">
                          <a:effectLst/>
                          <a:highlight>
                            <a:srgbClr val="FFFF00"/>
                          </a:highlight>
                        </a:rPr>
                        <a:t>0,41</a:t>
                      </a:r>
                      <a:endParaRPr lang="nb-NO" sz="1800" b="0" i="0" u="none" strike="noStrike" dirty="0"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4592" marR="4592" marT="459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800" u="none" strike="noStrike">
                          <a:effectLst/>
                        </a:rPr>
                        <a:t>1,63</a:t>
                      </a:r>
                      <a:endParaRPr lang="nb-NO" sz="1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92" marR="4592" marT="459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800" u="none" strike="noStrike">
                          <a:effectLst/>
                          <a:highlight>
                            <a:srgbClr val="FFFF00"/>
                          </a:highlight>
                        </a:rPr>
                        <a:t>0,56</a:t>
                      </a:r>
                      <a:endParaRPr lang="nb-NO" sz="1800" b="0" i="0" u="none" strike="noStrike"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4592" marR="4592" marT="459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800" u="none" strike="noStrike" dirty="0">
                          <a:effectLst/>
                        </a:rPr>
                        <a:t>1,11</a:t>
                      </a:r>
                      <a:endParaRPr lang="nb-NO" sz="18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92" marR="4592" marT="459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800" u="none" strike="noStrike">
                          <a:effectLst/>
                        </a:rPr>
                        <a:t>47,8</a:t>
                      </a:r>
                      <a:endParaRPr lang="nb-NO" sz="1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92" marR="4592" marT="459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800" u="none" strike="noStrike">
                          <a:effectLst/>
                        </a:rPr>
                        <a:t>10,71</a:t>
                      </a:r>
                      <a:endParaRPr lang="nb-NO" sz="1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92" marR="4592" marT="459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800" u="none" strike="noStrike">
                          <a:effectLst/>
                        </a:rPr>
                        <a:t>5,49</a:t>
                      </a:r>
                      <a:endParaRPr lang="nb-NO" sz="1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92" marR="4592" marT="459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800" u="none" strike="noStrike">
                          <a:effectLst/>
                        </a:rPr>
                        <a:t>11,82</a:t>
                      </a:r>
                      <a:endParaRPr lang="nb-NO" sz="1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92" marR="4592" marT="459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800" u="none" strike="noStrike">
                          <a:effectLst/>
                        </a:rPr>
                        <a:t>2140</a:t>
                      </a:r>
                      <a:endParaRPr lang="nb-NO" sz="1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92" marR="4592" marT="459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800" u="none" strike="noStrike" dirty="0">
                          <a:effectLst/>
                        </a:rPr>
                        <a:t>38</a:t>
                      </a:r>
                      <a:endParaRPr lang="nb-NO" sz="18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92" marR="4592" marT="4592" marB="0" anchor="b"/>
                </a:tc>
                <a:extLst>
                  <a:ext uri="{0D108BD9-81ED-4DB2-BD59-A6C34878D82A}">
                    <a16:rowId xmlns:a16="http://schemas.microsoft.com/office/drawing/2014/main" val="599958369"/>
                  </a:ext>
                </a:extLst>
              </a:tr>
              <a:tr h="361802">
                <a:tc>
                  <a:txBody>
                    <a:bodyPr/>
                    <a:lstStyle/>
                    <a:p>
                      <a:pPr algn="r" fontAlgn="b"/>
                      <a:r>
                        <a:rPr lang="nb-NO" sz="1800" u="none" strike="noStrike">
                          <a:effectLst/>
                        </a:rPr>
                        <a:t>2021</a:t>
                      </a:r>
                      <a:endParaRPr lang="nb-NO" sz="1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92" marR="4592" marT="459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800" u="none" strike="noStrike" dirty="0">
                          <a:effectLst/>
                          <a:highlight>
                            <a:srgbClr val="FFFF00"/>
                          </a:highlight>
                        </a:rPr>
                        <a:t>0,026</a:t>
                      </a:r>
                      <a:endParaRPr lang="nb-NO" sz="1800" b="0" i="0" u="none" strike="noStrike" dirty="0"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4592" marR="4592" marT="459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800" u="none" strike="noStrike" dirty="0">
                          <a:effectLst/>
                          <a:highlight>
                            <a:srgbClr val="FFFF00"/>
                          </a:highlight>
                        </a:rPr>
                        <a:t>0,47</a:t>
                      </a:r>
                      <a:endParaRPr lang="nb-NO" sz="1800" b="0" i="0" u="none" strike="noStrike" dirty="0"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4592" marR="4592" marT="459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800" u="none" strike="noStrike">
                          <a:effectLst/>
                        </a:rPr>
                        <a:t>1,98</a:t>
                      </a:r>
                      <a:endParaRPr lang="nb-NO" sz="1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92" marR="4592" marT="459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800" u="none" strike="noStrike" dirty="0">
                          <a:effectLst/>
                          <a:highlight>
                            <a:srgbClr val="FFFF00"/>
                          </a:highlight>
                        </a:rPr>
                        <a:t>0,5</a:t>
                      </a:r>
                      <a:endParaRPr lang="nb-NO" sz="1800" b="0" i="0" u="none" strike="noStrike" dirty="0"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4592" marR="4592" marT="459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800" u="none" strike="noStrike" dirty="0">
                          <a:effectLst/>
                        </a:rPr>
                        <a:t>1,11</a:t>
                      </a:r>
                      <a:endParaRPr lang="nb-NO" sz="18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92" marR="4592" marT="459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800" u="none" strike="noStrike">
                          <a:effectLst/>
                        </a:rPr>
                        <a:t>42,67</a:t>
                      </a:r>
                      <a:endParaRPr lang="nb-NO" sz="1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92" marR="4592" marT="459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800" u="none" strike="noStrike">
                          <a:effectLst/>
                        </a:rPr>
                        <a:t>11,4</a:t>
                      </a:r>
                      <a:endParaRPr lang="nb-NO" sz="1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92" marR="4592" marT="459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800" u="none" strike="noStrike">
                          <a:effectLst/>
                        </a:rPr>
                        <a:t>3,93</a:t>
                      </a:r>
                      <a:endParaRPr lang="nb-NO" sz="1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92" marR="4592" marT="459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800" u="none" strike="noStrike">
                          <a:effectLst/>
                        </a:rPr>
                        <a:t>5,76</a:t>
                      </a:r>
                      <a:endParaRPr lang="nb-NO" sz="1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92" marR="4592" marT="459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800" u="none" strike="noStrike">
                          <a:effectLst/>
                        </a:rPr>
                        <a:t>1834</a:t>
                      </a:r>
                      <a:endParaRPr lang="nb-NO" sz="1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92" marR="4592" marT="459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800" u="none" strike="noStrike" dirty="0">
                          <a:effectLst/>
                        </a:rPr>
                        <a:t>38</a:t>
                      </a:r>
                      <a:endParaRPr lang="nb-NO" sz="18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92" marR="4592" marT="4592" marB="0" anchor="b"/>
                </a:tc>
                <a:extLst>
                  <a:ext uri="{0D108BD9-81ED-4DB2-BD59-A6C34878D82A}">
                    <a16:rowId xmlns:a16="http://schemas.microsoft.com/office/drawing/2014/main" val="1157005696"/>
                  </a:ext>
                </a:extLst>
              </a:tr>
              <a:tr h="361802">
                <a:tc>
                  <a:txBody>
                    <a:bodyPr/>
                    <a:lstStyle/>
                    <a:p>
                      <a:pPr algn="r" fontAlgn="b"/>
                      <a:r>
                        <a:rPr lang="nb-NO" sz="1800" u="none" strike="noStrike">
                          <a:effectLst/>
                        </a:rPr>
                        <a:t>2022</a:t>
                      </a:r>
                      <a:endParaRPr lang="nb-NO" sz="1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92" marR="4592" marT="459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800" u="none" strike="noStrike" dirty="0">
                          <a:effectLst/>
                          <a:highlight>
                            <a:srgbClr val="FFFF00"/>
                          </a:highlight>
                        </a:rPr>
                        <a:t>0,028</a:t>
                      </a:r>
                      <a:endParaRPr lang="nb-NO" sz="1800" b="0" i="0" u="none" strike="noStrike" dirty="0"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4592" marR="4592" marT="459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800" u="none" strike="noStrike" dirty="0">
                          <a:effectLst/>
                          <a:highlight>
                            <a:srgbClr val="FFFF00"/>
                          </a:highlight>
                        </a:rPr>
                        <a:t>0,41</a:t>
                      </a:r>
                      <a:endParaRPr lang="nb-NO" sz="1800" b="0" i="0" u="none" strike="noStrike" dirty="0"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4592" marR="4592" marT="459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800" u="none" strike="noStrike">
                          <a:effectLst/>
                        </a:rPr>
                        <a:t>2,08</a:t>
                      </a:r>
                      <a:endParaRPr lang="nb-NO" sz="1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92" marR="4592" marT="459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800" u="none" strike="noStrike" dirty="0">
                          <a:effectLst/>
                          <a:highlight>
                            <a:srgbClr val="FFFF00"/>
                          </a:highlight>
                        </a:rPr>
                        <a:t>0,31</a:t>
                      </a:r>
                      <a:endParaRPr lang="nb-NO" sz="1800" b="0" i="0" u="none" strike="noStrike" dirty="0"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4592" marR="4592" marT="459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800" u="none" strike="noStrike" dirty="0">
                          <a:effectLst/>
                        </a:rPr>
                        <a:t>1,04</a:t>
                      </a:r>
                      <a:endParaRPr lang="nb-NO" sz="18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92" marR="4592" marT="459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800" u="none" strike="noStrike">
                          <a:effectLst/>
                        </a:rPr>
                        <a:t>28,1</a:t>
                      </a:r>
                      <a:endParaRPr lang="nb-NO" sz="1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92" marR="4592" marT="459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800" u="none" strike="noStrike">
                          <a:effectLst/>
                        </a:rPr>
                        <a:t>9,43</a:t>
                      </a:r>
                      <a:endParaRPr lang="nb-NO" sz="1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92" marR="4592" marT="459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800" u="none" strike="noStrike">
                          <a:effectLst/>
                        </a:rPr>
                        <a:t>4,83</a:t>
                      </a:r>
                      <a:endParaRPr lang="nb-NO" sz="1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92" marR="4592" marT="459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800" u="none" strike="noStrike">
                          <a:effectLst/>
                        </a:rPr>
                        <a:t>14,71</a:t>
                      </a:r>
                      <a:endParaRPr lang="nb-NO" sz="1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92" marR="4592" marT="459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800" u="none" strike="noStrike">
                          <a:effectLst/>
                        </a:rPr>
                        <a:t>1662</a:t>
                      </a:r>
                      <a:endParaRPr lang="nb-NO" sz="1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92" marR="4592" marT="459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800" u="none" strike="noStrike" dirty="0">
                          <a:effectLst/>
                        </a:rPr>
                        <a:t>37</a:t>
                      </a:r>
                      <a:endParaRPr lang="nb-NO" sz="18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92" marR="4592" marT="4592" marB="0" anchor="b"/>
                </a:tc>
                <a:extLst>
                  <a:ext uri="{0D108BD9-81ED-4DB2-BD59-A6C34878D82A}">
                    <a16:rowId xmlns:a16="http://schemas.microsoft.com/office/drawing/2014/main" val="3364057168"/>
                  </a:ext>
                </a:extLst>
              </a:tr>
              <a:tr h="361802">
                <a:tc>
                  <a:txBody>
                    <a:bodyPr/>
                    <a:lstStyle/>
                    <a:p>
                      <a:pPr algn="r" fontAlgn="b"/>
                      <a:r>
                        <a:rPr lang="nb-NO" sz="1800" u="none" strike="noStrike">
                          <a:effectLst/>
                        </a:rPr>
                        <a:t>2023</a:t>
                      </a:r>
                      <a:endParaRPr lang="nb-NO" sz="1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92" marR="4592" marT="459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800" u="none" strike="noStrike" dirty="0">
                          <a:effectLst/>
                          <a:highlight>
                            <a:srgbClr val="FFFF00"/>
                          </a:highlight>
                        </a:rPr>
                        <a:t>0,023</a:t>
                      </a:r>
                      <a:endParaRPr lang="nb-NO" sz="1800" b="0" i="0" u="none" strike="noStrike" dirty="0"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4592" marR="4592" marT="459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800" u="none" strike="noStrike" dirty="0">
                          <a:effectLst/>
                          <a:highlight>
                            <a:srgbClr val="FFFF00"/>
                          </a:highlight>
                        </a:rPr>
                        <a:t>0,39</a:t>
                      </a:r>
                      <a:endParaRPr lang="nb-NO" sz="1800" b="0" i="0" u="none" strike="noStrike" dirty="0"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4592" marR="4592" marT="459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800" u="none" strike="noStrike">
                          <a:effectLst/>
                        </a:rPr>
                        <a:t>1,23</a:t>
                      </a:r>
                      <a:endParaRPr lang="nb-NO" sz="1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92" marR="4592" marT="459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800" u="none" strike="noStrike" dirty="0">
                          <a:effectLst/>
                          <a:highlight>
                            <a:srgbClr val="FFFF00"/>
                          </a:highlight>
                        </a:rPr>
                        <a:t>0,3</a:t>
                      </a:r>
                      <a:endParaRPr lang="nb-NO" sz="1800" b="0" i="0" u="none" strike="noStrike" dirty="0"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4592" marR="4592" marT="459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800" u="none" strike="noStrike">
                          <a:effectLst/>
                        </a:rPr>
                        <a:t>1,02</a:t>
                      </a:r>
                      <a:endParaRPr lang="nb-NO" sz="1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92" marR="4592" marT="459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800" u="none" strike="noStrike">
                          <a:effectLst/>
                        </a:rPr>
                        <a:t>25</a:t>
                      </a:r>
                      <a:endParaRPr lang="nb-NO" sz="1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92" marR="4592" marT="459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800" u="none" strike="noStrike">
                          <a:effectLst/>
                        </a:rPr>
                        <a:t>7,55</a:t>
                      </a:r>
                      <a:endParaRPr lang="nb-NO" sz="1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92" marR="4592" marT="459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800" u="none" strike="noStrike">
                          <a:effectLst/>
                        </a:rPr>
                        <a:t>4,23</a:t>
                      </a:r>
                      <a:endParaRPr lang="nb-NO" sz="1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92" marR="4592" marT="459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800" u="none" strike="noStrike">
                          <a:effectLst/>
                        </a:rPr>
                        <a:t>14,29</a:t>
                      </a:r>
                      <a:endParaRPr lang="nb-NO" sz="1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92" marR="4592" marT="459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800" u="none" strike="noStrike">
                          <a:effectLst/>
                        </a:rPr>
                        <a:t>1670</a:t>
                      </a:r>
                      <a:endParaRPr lang="nb-NO" sz="1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92" marR="4592" marT="459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800" u="none" strike="noStrike" dirty="0">
                          <a:effectLst/>
                        </a:rPr>
                        <a:t>38</a:t>
                      </a:r>
                      <a:endParaRPr lang="nb-NO" sz="18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92" marR="4592" marT="4592" marB="0" anchor="b"/>
                </a:tc>
                <a:extLst>
                  <a:ext uri="{0D108BD9-81ED-4DB2-BD59-A6C34878D82A}">
                    <a16:rowId xmlns:a16="http://schemas.microsoft.com/office/drawing/2014/main" val="28719096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626520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CAD06D7B-FE22-E329-4099-233AF18272C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0594826"/>
              </p:ext>
            </p:extLst>
          </p:nvPr>
        </p:nvGraphicFramePr>
        <p:xfrm>
          <a:off x="1076325" y="495300"/>
          <a:ext cx="9886950" cy="5686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263938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2ED9FC65-82C2-BF4A-B811-A8251C67BED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2771090"/>
              </p:ext>
            </p:extLst>
          </p:nvPr>
        </p:nvGraphicFramePr>
        <p:xfrm>
          <a:off x="828675" y="400050"/>
          <a:ext cx="10210799" cy="610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110690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 1">
            <a:extLst>
              <a:ext uri="{FF2B5EF4-FFF2-40B4-BE49-F238E27FC236}">
                <a16:creationId xmlns:a16="http://schemas.microsoft.com/office/drawing/2014/main" id="{3E7AB496-1333-462F-78F3-8ABC9BDD58B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2038612"/>
              </p:ext>
            </p:extLst>
          </p:nvPr>
        </p:nvGraphicFramePr>
        <p:xfrm>
          <a:off x="323851" y="494950"/>
          <a:ext cx="11252955" cy="601727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20778">
                  <a:extLst>
                    <a:ext uri="{9D8B030D-6E8A-4147-A177-3AD203B41FA5}">
                      <a16:colId xmlns:a16="http://schemas.microsoft.com/office/drawing/2014/main" val="1300024619"/>
                    </a:ext>
                  </a:extLst>
                </a:gridCol>
                <a:gridCol w="720778">
                  <a:extLst>
                    <a:ext uri="{9D8B030D-6E8A-4147-A177-3AD203B41FA5}">
                      <a16:colId xmlns:a16="http://schemas.microsoft.com/office/drawing/2014/main" val="4209316105"/>
                    </a:ext>
                  </a:extLst>
                </a:gridCol>
                <a:gridCol w="1147360">
                  <a:extLst>
                    <a:ext uri="{9D8B030D-6E8A-4147-A177-3AD203B41FA5}">
                      <a16:colId xmlns:a16="http://schemas.microsoft.com/office/drawing/2014/main" val="2416939406"/>
                    </a:ext>
                  </a:extLst>
                </a:gridCol>
                <a:gridCol w="1353296">
                  <a:extLst>
                    <a:ext uri="{9D8B030D-6E8A-4147-A177-3AD203B41FA5}">
                      <a16:colId xmlns:a16="http://schemas.microsoft.com/office/drawing/2014/main" val="109588314"/>
                    </a:ext>
                  </a:extLst>
                </a:gridCol>
                <a:gridCol w="1470974">
                  <a:extLst>
                    <a:ext uri="{9D8B030D-6E8A-4147-A177-3AD203B41FA5}">
                      <a16:colId xmlns:a16="http://schemas.microsoft.com/office/drawing/2014/main" val="424887468"/>
                    </a:ext>
                  </a:extLst>
                </a:gridCol>
                <a:gridCol w="1309166">
                  <a:extLst>
                    <a:ext uri="{9D8B030D-6E8A-4147-A177-3AD203B41FA5}">
                      <a16:colId xmlns:a16="http://schemas.microsoft.com/office/drawing/2014/main" val="1589769028"/>
                    </a:ext>
                  </a:extLst>
                </a:gridCol>
                <a:gridCol w="1059101">
                  <a:extLst>
                    <a:ext uri="{9D8B030D-6E8A-4147-A177-3AD203B41FA5}">
                      <a16:colId xmlns:a16="http://schemas.microsoft.com/office/drawing/2014/main" val="4048980148"/>
                    </a:ext>
                  </a:extLst>
                </a:gridCol>
                <a:gridCol w="820104">
                  <a:extLst>
                    <a:ext uri="{9D8B030D-6E8A-4147-A177-3AD203B41FA5}">
                      <a16:colId xmlns:a16="http://schemas.microsoft.com/office/drawing/2014/main" val="3326378347"/>
                    </a:ext>
                  </a:extLst>
                </a:gridCol>
                <a:gridCol w="1165713">
                  <a:extLst>
                    <a:ext uri="{9D8B030D-6E8A-4147-A177-3AD203B41FA5}">
                      <a16:colId xmlns:a16="http://schemas.microsoft.com/office/drawing/2014/main" val="3282076454"/>
                    </a:ext>
                  </a:extLst>
                </a:gridCol>
                <a:gridCol w="1485685">
                  <a:extLst>
                    <a:ext uri="{9D8B030D-6E8A-4147-A177-3AD203B41FA5}">
                      <a16:colId xmlns:a16="http://schemas.microsoft.com/office/drawing/2014/main" val="1359639945"/>
                    </a:ext>
                  </a:extLst>
                </a:gridCol>
              </a:tblGrid>
              <a:tr h="621999">
                <a:tc>
                  <a:txBody>
                    <a:bodyPr/>
                    <a:lstStyle/>
                    <a:p>
                      <a:pPr algn="l" fontAlgn="b"/>
                      <a:r>
                        <a:rPr lang="nb-NO" sz="2000" u="none" strike="noStrike">
                          <a:effectLst/>
                        </a:rPr>
                        <a:t>Jaktår</a:t>
                      </a:r>
                      <a:endParaRPr lang="nb-NO" sz="2000" b="0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40" marR="7440" marT="744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2000" u="none" strike="noStrike">
                          <a:effectLst/>
                        </a:rPr>
                        <a:t>Okse</a:t>
                      </a:r>
                      <a:endParaRPr lang="nb-NO" sz="2000" b="0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40" marR="7440" marT="744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2000" u="none" strike="noStrike">
                          <a:effectLst/>
                        </a:rPr>
                        <a:t>Ku uten kalv</a:t>
                      </a:r>
                      <a:endParaRPr lang="nb-NO" sz="2000" b="0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40" marR="7440" marT="744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2000" u="none" strike="noStrike" dirty="0">
                          <a:effectLst/>
                          <a:highlight>
                            <a:srgbClr val="FFFF00"/>
                          </a:highlight>
                        </a:rPr>
                        <a:t>Ku med en kalv</a:t>
                      </a:r>
                      <a:endParaRPr lang="nb-NO" sz="2000" b="0" i="0" u="none" strike="noStrike" dirty="0">
                        <a:solidFill>
                          <a:srgbClr val="FFFFFF"/>
                        </a:solidFill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7440" marR="7440" marT="744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2000" u="none" strike="noStrike">
                          <a:effectLst/>
                        </a:rPr>
                        <a:t>Ku med to kalver</a:t>
                      </a:r>
                      <a:endParaRPr lang="nb-NO" sz="2000" b="0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40" marR="7440" marT="744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2000" u="none" strike="noStrike">
                          <a:effectLst/>
                        </a:rPr>
                        <a:t>Kalv sett alene</a:t>
                      </a:r>
                      <a:endParaRPr lang="nb-NO" sz="2000" b="0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40" marR="7440" marT="744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2000" u="none" strike="noStrike">
                          <a:effectLst/>
                        </a:rPr>
                        <a:t>Sum kalver</a:t>
                      </a:r>
                      <a:endParaRPr lang="nb-NO" sz="2000" b="0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40" marR="7440" marT="744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2000" u="none" strike="noStrike">
                          <a:effectLst/>
                        </a:rPr>
                        <a:t>Ukjent</a:t>
                      </a:r>
                      <a:endParaRPr lang="nb-NO" sz="2000" b="0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40" marR="7440" marT="744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2000" u="none" strike="noStrike" dirty="0">
                          <a:effectLst/>
                          <a:highlight>
                            <a:srgbClr val="FFFF00"/>
                          </a:highlight>
                        </a:rPr>
                        <a:t>Sum sette elg</a:t>
                      </a:r>
                      <a:endParaRPr lang="nb-NO" sz="2000" b="0" i="0" u="none" strike="noStrike" dirty="0">
                        <a:solidFill>
                          <a:srgbClr val="FFFFFF"/>
                        </a:solidFill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7440" marR="7440" marT="744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2000" u="none" strike="noStrike">
                          <a:effectLst/>
                        </a:rPr>
                        <a:t>Antall jegerdager</a:t>
                      </a:r>
                      <a:endParaRPr lang="nb-NO" sz="2000" b="0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40" marR="7440" marT="7440" marB="0" anchor="b"/>
                </a:tc>
                <a:extLst>
                  <a:ext uri="{0D108BD9-81ED-4DB2-BD59-A6C34878D82A}">
                    <a16:rowId xmlns:a16="http://schemas.microsoft.com/office/drawing/2014/main" val="3007893004"/>
                  </a:ext>
                </a:extLst>
              </a:tr>
              <a:tr h="490480">
                <a:tc>
                  <a:txBody>
                    <a:bodyPr/>
                    <a:lstStyle/>
                    <a:p>
                      <a:pPr algn="r" fontAlgn="b"/>
                      <a:r>
                        <a:rPr lang="nb-NO" sz="2000" u="none" strike="noStrike">
                          <a:effectLst/>
                        </a:rPr>
                        <a:t>2013</a:t>
                      </a:r>
                      <a:endParaRPr lang="nb-NO" sz="2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40" marR="7440" marT="744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000" u="none" strike="noStrike">
                          <a:effectLst/>
                        </a:rPr>
                        <a:t>152</a:t>
                      </a:r>
                      <a:endParaRPr lang="nb-NO" sz="2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40" marR="7440" marT="744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000" u="none" strike="noStrike">
                          <a:effectLst/>
                        </a:rPr>
                        <a:t>143</a:t>
                      </a:r>
                      <a:endParaRPr lang="nb-NO" sz="2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40" marR="7440" marT="744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000" u="none" strike="noStrike" dirty="0">
                          <a:effectLst/>
                          <a:highlight>
                            <a:srgbClr val="FFFF00"/>
                          </a:highlight>
                        </a:rPr>
                        <a:t>133</a:t>
                      </a:r>
                      <a:endParaRPr lang="nb-NO" sz="2000" b="0" i="0" u="none" strike="noStrike" dirty="0"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7440" marR="7440" marT="744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000" u="none" strike="noStrike">
                          <a:effectLst/>
                        </a:rPr>
                        <a:t>10</a:t>
                      </a:r>
                      <a:endParaRPr lang="nb-NO" sz="2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40" marR="7440" marT="744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000" u="none" strike="noStrike">
                          <a:effectLst/>
                        </a:rPr>
                        <a:t>8</a:t>
                      </a:r>
                      <a:endParaRPr lang="nb-NO" sz="2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40" marR="7440" marT="744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000" u="none" strike="noStrike">
                          <a:effectLst/>
                        </a:rPr>
                        <a:t>161</a:t>
                      </a:r>
                      <a:endParaRPr lang="nb-NO" sz="2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40" marR="7440" marT="744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000" u="none" strike="noStrike">
                          <a:effectLst/>
                        </a:rPr>
                        <a:t>91</a:t>
                      </a:r>
                      <a:endParaRPr lang="nb-NO" sz="2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40" marR="7440" marT="744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000" u="none" strike="noStrike" dirty="0">
                          <a:effectLst/>
                          <a:highlight>
                            <a:srgbClr val="FFFF00"/>
                          </a:highlight>
                        </a:rPr>
                        <a:t>690</a:t>
                      </a:r>
                      <a:endParaRPr lang="nb-NO" sz="2000" b="0" i="0" u="none" strike="noStrike" dirty="0"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7440" marR="7440" marT="744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000" u="none" strike="noStrike">
                          <a:effectLst/>
                        </a:rPr>
                        <a:t>2268</a:t>
                      </a:r>
                      <a:endParaRPr lang="nb-NO" sz="2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40" marR="7440" marT="7440" marB="0" anchor="b"/>
                </a:tc>
                <a:extLst>
                  <a:ext uri="{0D108BD9-81ED-4DB2-BD59-A6C34878D82A}">
                    <a16:rowId xmlns:a16="http://schemas.microsoft.com/office/drawing/2014/main" val="2464634122"/>
                  </a:ext>
                </a:extLst>
              </a:tr>
              <a:tr h="490480">
                <a:tc>
                  <a:txBody>
                    <a:bodyPr/>
                    <a:lstStyle/>
                    <a:p>
                      <a:pPr algn="r" fontAlgn="b"/>
                      <a:r>
                        <a:rPr lang="nb-NO" sz="2000" u="none" strike="noStrike">
                          <a:effectLst/>
                        </a:rPr>
                        <a:t>2014</a:t>
                      </a:r>
                      <a:endParaRPr lang="nb-NO" sz="2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40" marR="7440" marT="744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000" u="none" strike="noStrike">
                          <a:effectLst/>
                        </a:rPr>
                        <a:t>156</a:t>
                      </a:r>
                      <a:endParaRPr lang="nb-NO" sz="2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40" marR="7440" marT="744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000" u="none" strike="noStrike">
                          <a:effectLst/>
                        </a:rPr>
                        <a:t>152</a:t>
                      </a:r>
                      <a:endParaRPr lang="nb-NO" sz="2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40" marR="7440" marT="744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000" u="none" strike="noStrike" dirty="0">
                          <a:effectLst/>
                          <a:highlight>
                            <a:srgbClr val="FFFF00"/>
                          </a:highlight>
                        </a:rPr>
                        <a:t>126</a:t>
                      </a:r>
                      <a:endParaRPr lang="nb-NO" sz="2000" b="0" i="0" u="none" strike="noStrike" dirty="0"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7440" marR="7440" marT="744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000" u="none" strike="noStrike">
                          <a:effectLst/>
                        </a:rPr>
                        <a:t>17</a:t>
                      </a:r>
                      <a:endParaRPr lang="nb-NO" sz="2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40" marR="7440" marT="744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000" u="none" strike="noStrike">
                          <a:effectLst/>
                        </a:rPr>
                        <a:t>6</a:t>
                      </a:r>
                      <a:endParaRPr lang="nb-NO" sz="2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40" marR="7440" marT="744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000" u="none" strike="noStrike">
                          <a:effectLst/>
                        </a:rPr>
                        <a:t>166</a:t>
                      </a:r>
                      <a:endParaRPr lang="nb-NO" sz="2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40" marR="7440" marT="744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000" u="none" strike="noStrike">
                          <a:effectLst/>
                        </a:rPr>
                        <a:t>100</a:t>
                      </a:r>
                      <a:endParaRPr lang="nb-NO" sz="2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40" marR="7440" marT="744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000" u="none" strike="noStrike">
                          <a:effectLst/>
                          <a:highlight>
                            <a:srgbClr val="FFFF00"/>
                          </a:highlight>
                        </a:rPr>
                        <a:t>717</a:t>
                      </a:r>
                      <a:endParaRPr lang="nb-NO" sz="2000" b="0" i="0" u="none" strike="noStrike"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7440" marR="7440" marT="744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000" u="none" strike="noStrike">
                          <a:effectLst/>
                        </a:rPr>
                        <a:t>2132</a:t>
                      </a:r>
                      <a:endParaRPr lang="nb-NO" sz="2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40" marR="7440" marT="7440" marB="0" anchor="b"/>
                </a:tc>
                <a:extLst>
                  <a:ext uri="{0D108BD9-81ED-4DB2-BD59-A6C34878D82A}">
                    <a16:rowId xmlns:a16="http://schemas.microsoft.com/office/drawing/2014/main" val="489841003"/>
                  </a:ext>
                </a:extLst>
              </a:tr>
              <a:tr h="490480">
                <a:tc>
                  <a:txBody>
                    <a:bodyPr/>
                    <a:lstStyle/>
                    <a:p>
                      <a:pPr algn="r" fontAlgn="b"/>
                      <a:r>
                        <a:rPr lang="nb-NO" sz="2000" u="none" strike="noStrike">
                          <a:effectLst/>
                        </a:rPr>
                        <a:t>2015</a:t>
                      </a:r>
                      <a:endParaRPr lang="nb-NO" sz="2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40" marR="7440" marT="744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000" u="none" strike="noStrike">
                          <a:effectLst/>
                        </a:rPr>
                        <a:t>147</a:t>
                      </a:r>
                      <a:endParaRPr lang="nb-NO" sz="2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40" marR="7440" marT="744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000" u="none" strike="noStrike">
                          <a:effectLst/>
                        </a:rPr>
                        <a:t>108</a:t>
                      </a:r>
                      <a:endParaRPr lang="nb-NO" sz="2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40" marR="7440" marT="744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000" u="none" strike="noStrike" dirty="0">
                          <a:effectLst/>
                          <a:highlight>
                            <a:srgbClr val="FFFF00"/>
                          </a:highlight>
                        </a:rPr>
                        <a:t>101</a:t>
                      </a:r>
                      <a:endParaRPr lang="nb-NO" sz="2000" b="0" i="0" u="none" strike="noStrike" dirty="0"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7440" marR="7440" marT="744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000" u="none" strike="noStrike">
                          <a:effectLst/>
                        </a:rPr>
                        <a:t>27</a:t>
                      </a:r>
                      <a:endParaRPr lang="nb-NO" sz="2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40" marR="7440" marT="744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000" u="none" strike="noStrike">
                          <a:effectLst/>
                        </a:rPr>
                        <a:t>4</a:t>
                      </a:r>
                      <a:endParaRPr lang="nb-NO" sz="2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40" marR="7440" marT="744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000" u="none" strike="noStrike">
                          <a:effectLst/>
                        </a:rPr>
                        <a:t>159</a:t>
                      </a:r>
                      <a:endParaRPr lang="nb-NO" sz="2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40" marR="7440" marT="744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000" u="none" strike="noStrike">
                          <a:effectLst/>
                        </a:rPr>
                        <a:t>90</a:t>
                      </a:r>
                      <a:endParaRPr lang="nb-NO" sz="2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40" marR="7440" marT="744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000" u="none" strike="noStrike" dirty="0">
                          <a:effectLst/>
                          <a:highlight>
                            <a:srgbClr val="FFFF00"/>
                          </a:highlight>
                        </a:rPr>
                        <a:t>632</a:t>
                      </a:r>
                      <a:endParaRPr lang="nb-NO" sz="2000" b="0" i="0" u="none" strike="noStrike" dirty="0"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7440" marR="7440" marT="744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000" u="none" strike="noStrike">
                          <a:effectLst/>
                        </a:rPr>
                        <a:t>1949</a:t>
                      </a:r>
                      <a:endParaRPr lang="nb-NO" sz="2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40" marR="7440" marT="7440" marB="0" anchor="b"/>
                </a:tc>
                <a:extLst>
                  <a:ext uri="{0D108BD9-81ED-4DB2-BD59-A6C34878D82A}">
                    <a16:rowId xmlns:a16="http://schemas.microsoft.com/office/drawing/2014/main" val="302936536"/>
                  </a:ext>
                </a:extLst>
              </a:tr>
              <a:tr h="490480">
                <a:tc>
                  <a:txBody>
                    <a:bodyPr/>
                    <a:lstStyle/>
                    <a:p>
                      <a:pPr algn="r" fontAlgn="b"/>
                      <a:r>
                        <a:rPr lang="nb-NO" sz="2000" u="none" strike="noStrike">
                          <a:effectLst/>
                        </a:rPr>
                        <a:t>2016</a:t>
                      </a:r>
                      <a:endParaRPr lang="nb-NO" sz="2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40" marR="7440" marT="744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000" u="none" strike="noStrike">
                          <a:effectLst/>
                        </a:rPr>
                        <a:t>135</a:t>
                      </a:r>
                      <a:endParaRPr lang="nb-NO" sz="2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40" marR="7440" marT="744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000" u="none" strike="noStrike">
                          <a:effectLst/>
                        </a:rPr>
                        <a:t>124</a:t>
                      </a:r>
                      <a:endParaRPr lang="nb-NO" sz="2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40" marR="7440" marT="744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000" u="none" strike="noStrike" dirty="0">
                          <a:effectLst/>
                          <a:highlight>
                            <a:srgbClr val="FFFF00"/>
                          </a:highlight>
                        </a:rPr>
                        <a:t>104</a:t>
                      </a:r>
                      <a:endParaRPr lang="nb-NO" sz="2000" b="0" i="0" u="none" strike="noStrike" dirty="0"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7440" marR="7440" marT="744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000" u="none" strike="noStrike">
                          <a:effectLst/>
                        </a:rPr>
                        <a:t>10</a:t>
                      </a:r>
                      <a:endParaRPr lang="nb-NO" sz="2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40" marR="7440" marT="744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000" u="none" strike="noStrike">
                          <a:effectLst/>
                        </a:rPr>
                        <a:t>6</a:t>
                      </a:r>
                      <a:endParaRPr lang="nb-NO" sz="2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40" marR="7440" marT="744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000" u="none" strike="noStrike">
                          <a:effectLst/>
                        </a:rPr>
                        <a:t>130</a:t>
                      </a:r>
                      <a:endParaRPr lang="nb-NO" sz="2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40" marR="7440" marT="744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000" u="none" strike="noStrike">
                          <a:effectLst/>
                        </a:rPr>
                        <a:t>61</a:t>
                      </a:r>
                      <a:endParaRPr lang="nb-NO" sz="2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40" marR="7440" marT="744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000" u="none" strike="noStrike" dirty="0">
                          <a:effectLst/>
                          <a:highlight>
                            <a:srgbClr val="FFFF00"/>
                          </a:highlight>
                        </a:rPr>
                        <a:t>564</a:t>
                      </a:r>
                      <a:endParaRPr lang="nb-NO" sz="2000" b="0" i="0" u="none" strike="noStrike" dirty="0"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7440" marR="7440" marT="744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000" u="none" strike="noStrike">
                          <a:effectLst/>
                        </a:rPr>
                        <a:t>1828</a:t>
                      </a:r>
                      <a:endParaRPr lang="nb-NO" sz="2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40" marR="7440" marT="7440" marB="0" anchor="b"/>
                </a:tc>
                <a:extLst>
                  <a:ext uri="{0D108BD9-81ED-4DB2-BD59-A6C34878D82A}">
                    <a16:rowId xmlns:a16="http://schemas.microsoft.com/office/drawing/2014/main" val="3153486771"/>
                  </a:ext>
                </a:extLst>
              </a:tr>
              <a:tr h="490480">
                <a:tc>
                  <a:txBody>
                    <a:bodyPr/>
                    <a:lstStyle/>
                    <a:p>
                      <a:pPr algn="r" fontAlgn="b"/>
                      <a:r>
                        <a:rPr lang="nb-NO" sz="2000" u="none" strike="noStrike">
                          <a:effectLst/>
                        </a:rPr>
                        <a:t>2017</a:t>
                      </a:r>
                      <a:endParaRPr lang="nb-NO" sz="2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40" marR="7440" marT="744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000" u="none" strike="noStrike">
                          <a:effectLst/>
                        </a:rPr>
                        <a:t>124</a:t>
                      </a:r>
                      <a:endParaRPr lang="nb-NO" sz="2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40" marR="7440" marT="744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000" u="none" strike="noStrike">
                          <a:effectLst/>
                        </a:rPr>
                        <a:t>104</a:t>
                      </a:r>
                      <a:endParaRPr lang="nb-NO" sz="2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40" marR="7440" marT="744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000" u="none" strike="noStrike" dirty="0">
                          <a:effectLst/>
                          <a:highlight>
                            <a:srgbClr val="FFFF00"/>
                          </a:highlight>
                        </a:rPr>
                        <a:t>91</a:t>
                      </a:r>
                      <a:endParaRPr lang="nb-NO" sz="2000" b="0" i="0" u="none" strike="noStrike" dirty="0"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7440" marR="7440" marT="744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000" u="none" strike="noStrike">
                          <a:effectLst/>
                        </a:rPr>
                        <a:t>26</a:t>
                      </a:r>
                      <a:endParaRPr lang="nb-NO" sz="2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40" marR="7440" marT="744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000" u="none" strike="noStrike">
                          <a:effectLst/>
                        </a:rPr>
                        <a:t>7</a:t>
                      </a:r>
                      <a:endParaRPr lang="nb-NO" sz="2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40" marR="7440" marT="744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000" u="none" strike="noStrike">
                          <a:effectLst/>
                        </a:rPr>
                        <a:t>150</a:t>
                      </a:r>
                      <a:endParaRPr lang="nb-NO" sz="2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40" marR="7440" marT="744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000" u="none" strike="noStrike">
                          <a:effectLst/>
                        </a:rPr>
                        <a:t>109</a:t>
                      </a:r>
                      <a:endParaRPr lang="nb-NO" sz="2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40" marR="7440" marT="744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000" u="none" strike="noStrike" dirty="0">
                          <a:effectLst/>
                          <a:highlight>
                            <a:srgbClr val="FFFF00"/>
                          </a:highlight>
                        </a:rPr>
                        <a:t>604</a:t>
                      </a:r>
                      <a:endParaRPr lang="nb-NO" sz="2000" b="0" i="0" u="none" strike="noStrike" dirty="0"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7440" marR="7440" marT="744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000" u="none" strike="noStrike">
                          <a:effectLst/>
                        </a:rPr>
                        <a:t>1747</a:t>
                      </a:r>
                      <a:endParaRPr lang="nb-NO" sz="2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40" marR="7440" marT="7440" marB="0" anchor="b"/>
                </a:tc>
                <a:extLst>
                  <a:ext uri="{0D108BD9-81ED-4DB2-BD59-A6C34878D82A}">
                    <a16:rowId xmlns:a16="http://schemas.microsoft.com/office/drawing/2014/main" val="1834204331"/>
                  </a:ext>
                </a:extLst>
              </a:tr>
              <a:tr h="490480">
                <a:tc>
                  <a:txBody>
                    <a:bodyPr/>
                    <a:lstStyle/>
                    <a:p>
                      <a:pPr algn="r" fontAlgn="b"/>
                      <a:r>
                        <a:rPr lang="nb-NO" sz="2000" u="none" strike="noStrike">
                          <a:effectLst/>
                        </a:rPr>
                        <a:t>2018</a:t>
                      </a:r>
                      <a:endParaRPr lang="nb-NO" sz="2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40" marR="7440" marT="744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000" u="none" strike="noStrike">
                          <a:effectLst/>
                        </a:rPr>
                        <a:t>146</a:t>
                      </a:r>
                      <a:endParaRPr lang="nb-NO" sz="2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40" marR="7440" marT="744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000" u="none" strike="noStrike">
                          <a:effectLst/>
                        </a:rPr>
                        <a:t>231</a:t>
                      </a:r>
                      <a:endParaRPr lang="nb-NO" sz="2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40" marR="7440" marT="744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000" u="none" strike="noStrike" dirty="0">
                          <a:effectLst/>
                          <a:highlight>
                            <a:srgbClr val="FFFF00"/>
                          </a:highlight>
                        </a:rPr>
                        <a:t>100</a:t>
                      </a:r>
                      <a:endParaRPr lang="nb-NO" sz="2000" b="0" i="0" u="none" strike="noStrike" dirty="0"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7440" marR="7440" marT="744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000" u="none" strike="noStrike">
                          <a:effectLst/>
                        </a:rPr>
                        <a:t>11</a:t>
                      </a:r>
                      <a:endParaRPr lang="nb-NO" sz="2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40" marR="7440" marT="744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000" u="none" strike="noStrike">
                          <a:effectLst/>
                        </a:rPr>
                        <a:t>4</a:t>
                      </a:r>
                      <a:endParaRPr lang="nb-NO" sz="2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40" marR="7440" marT="744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000" u="none" strike="noStrike">
                          <a:effectLst/>
                        </a:rPr>
                        <a:t>126</a:t>
                      </a:r>
                      <a:endParaRPr lang="nb-NO" sz="2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40" marR="7440" marT="744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000" u="none" strike="noStrike">
                          <a:effectLst/>
                        </a:rPr>
                        <a:t>111</a:t>
                      </a:r>
                      <a:endParaRPr lang="nb-NO" sz="2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40" marR="7440" marT="744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000" u="none" strike="noStrike" dirty="0">
                          <a:effectLst/>
                          <a:highlight>
                            <a:srgbClr val="FFFF00"/>
                          </a:highlight>
                        </a:rPr>
                        <a:t>725</a:t>
                      </a:r>
                      <a:endParaRPr lang="nb-NO" sz="2000" b="0" i="0" u="none" strike="noStrike" dirty="0"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7440" marR="7440" marT="744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000" u="none" strike="noStrike">
                          <a:effectLst/>
                        </a:rPr>
                        <a:t>2060</a:t>
                      </a:r>
                      <a:endParaRPr lang="nb-NO" sz="2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40" marR="7440" marT="7440" marB="0" anchor="b"/>
                </a:tc>
                <a:extLst>
                  <a:ext uri="{0D108BD9-81ED-4DB2-BD59-A6C34878D82A}">
                    <a16:rowId xmlns:a16="http://schemas.microsoft.com/office/drawing/2014/main" val="1152393029"/>
                  </a:ext>
                </a:extLst>
              </a:tr>
              <a:tr h="490480">
                <a:tc>
                  <a:txBody>
                    <a:bodyPr/>
                    <a:lstStyle/>
                    <a:p>
                      <a:pPr algn="r" fontAlgn="b"/>
                      <a:r>
                        <a:rPr lang="nb-NO" sz="2000" u="none" strike="noStrike">
                          <a:effectLst/>
                        </a:rPr>
                        <a:t>2019</a:t>
                      </a:r>
                      <a:endParaRPr lang="nb-NO" sz="2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40" marR="7440" marT="744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000" u="none" strike="noStrike">
                          <a:effectLst/>
                        </a:rPr>
                        <a:t>225</a:t>
                      </a:r>
                      <a:endParaRPr lang="nb-NO" sz="2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40" marR="7440" marT="744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000" u="none" strike="noStrike">
                          <a:effectLst/>
                        </a:rPr>
                        <a:t>158</a:t>
                      </a:r>
                      <a:endParaRPr lang="nb-NO" sz="2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40" marR="7440" marT="744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000" u="none" strike="noStrike" dirty="0">
                          <a:effectLst/>
                          <a:highlight>
                            <a:srgbClr val="FFFF00"/>
                          </a:highlight>
                        </a:rPr>
                        <a:t>139</a:t>
                      </a:r>
                      <a:endParaRPr lang="nb-NO" sz="2000" b="0" i="0" u="none" strike="noStrike" dirty="0"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7440" marR="7440" marT="744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000" u="none" strike="noStrike">
                          <a:effectLst/>
                        </a:rPr>
                        <a:t>14</a:t>
                      </a:r>
                      <a:endParaRPr lang="nb-NO" sz="2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40" marR="7440" marT="744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000" u="none" strike="noStrike">
                          <a:effectLst/>
                        </a:rPr>
                        <a:t>15</a:t>
                      </a:r>
                      <a:endParaRPr lang="nb-NO" sz="2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40" marR="7440" marT="744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000" u="none" strike="noStrike">
                          <a:effectLst/>
                        </a:rPr>
                        <a:t>182</a:t>
                      </a:r>
                      <a:endParaRPr lang="nb-NO" sz="2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40" marR="7440" marT="744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000" u="none" strike="noStrike">
                          <a:effectLst/>
                        </a:rPr>
                        <a:t>114</a:t>
                      </a:r>
                      <a:endParaRPr lang="nb-NO" sz="2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40" marR="7440" marT="744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000" u="none" strike="noStrike" dirty="0">
                          <a:effectLst/>
                          <a:highlight>
                            <a:srgbClr val="FFFF00"/>
                          </a:highlight>
                        </a:rPr>
                        <a:t>832</a:t>
                      </a:r>
                      <a:endParaRPr lang="nb-NO" sz="2000" b="0" i="0" u="none" strike="noStrike" dirty="0"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7440" marR="7440" marT="744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000" u="none" strike="noStrike">
                          <a:effectLst/>
                        </a:rPr>
                        <a:t>1772</a:t>
                      </a:r>
                      <a:endParaRPr lang="nb-NO" sz="2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40" marR="7440" marT="7440" marB="0" anchor="b"/>
                </a:tc>
                <a:extLst>
                  <a:ext uri="{0D108BD9-81ED-4DB2-BD59-A6C34878D82A}">
                    <a16:rowId xmlns:a16="http://schemas.microsoft.com/office/drawing/2014/main" val="40124028"/>
                  </a:ext>
                </a:extLst>
              </a:tr>
              <a:tr h="490480">
                <a:tc>
                  <a:txBody>
                    <a:bodyPr/>
                    <a:lstStyle/>
                    <a:p>
                      <a:pPr algn="r" fontAlgn="b"/>
                      <a:r>
                        <a:rPr lang="nb-NO" sz="2000" u="none" strike="noStrike">
                          <a:effectLst/>
                        </a:rPr>
                        <a:t>2020</a:t>
                      </a:r>
                      <a:endParaRPr lang="nb-NO" sz="2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40" marR="7440" marT="744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000" u="none" strike="noStrike">
                          <a:effectLst/>
                        </a:rPr>
                        <a:t>224</a:t>
                      </a:r>
                      <a:endParaRPr lang="nb-NO" sz="2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40" marR="7440" marT="744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000" u="none" strike="noStrike">
                          <a:effectLst/>
                        </a:rPr>
                        <a:t>190</a:t>
                      </a:r>
                      <a:endParaRPr lang="nb-NO" sz="2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40" marR="7440" marT="744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000" u="none" strike="noStrike" dirty="0">
                          <a:effectLst/>
                          <a:highlight>
                            <a:srgbClr val="FFFF00"/>
                          </a:highlight>
                        </a:rPr>
                        <a:t>154</a:t>
                      </a:r>
                      <a:endParaRPr lang="nb-NO" sz="2000" b="0" i="0" u="none" strike="noStrike" dirty="0"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7440" marR="7440" marT="744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000" u="none" strike="noStrike">
                          <a:effectLst/>
                        </a:rPr>
                        <a:t>20</a:t>
                      </a:r>
                      <a:endParaRPr lang="nb-NO" sz="2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40" marR="7440" marT="744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000" u="none" strike="noStrike">
                          <a:effectLst/>
                        </a:rPr>
                        <a:t>9</a:t>
                      </a:r>
                      <a:endParaRPr lang="nb-NO" sz="2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40" marR="7440" marT="744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000" u="none" strike="noStrike">
                          <a:effectLst/>
                        </a:rPr>
                        <a:t>203</a:t>
                      </a:r>
                      <a:endParaRPr lang="nb-NO" sz="2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40" marR="7440" marT="744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000" u="none" strike="noStrike">
                          <a:effectLst/>
                        </a:rPr>
                        <a:t>85</a:t>
                      </a:r>
                      <a:endParaRPr lang="nb-NO" sz="2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40" marR="7440" marT="744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000" u="none" strike="noStrike" dirty="0">
                          <a:effectLst/>
                          <a:highlight>
                            <a:srgbClr val="FFFF00"/>
                          </a:highlight>
                        </a:rPr>
                        <a:t>876</a:t>
                      </a:r>
                      <a:endParaRPr lang="nb-NO" sz="2000" b="0" i="0" u="none" strike="noStrike" dirty="0"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7440" marR="7440" marT="744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000" u="none" strike="noStrike">
                          <a:effectLst/>
                        </a:rPr>
                        <a:t>2140</a:t>
                      </a:r>
                      <a:endParaRPr lang="nb-NO" sz="2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40" marR="7440" marT="7440" marB="0" anchor="b"/>
                </a:tc>
                <a:extLst>
                  <a:ext uri="{0D108BD9-81ED-4DB2-BD59-A6C34878D82A}">
                    <a16:rowId xmlns:a16="http://schemas.microsoft.com/office/drawing/2014/main" val="2395908804"/>
                  </a:ext>
                </a:extLst>
              </a:tr>
              <a:tr h="490480">
                <a:tc>
                  <a:txBody>
                    <a:bodyPr/>
                    <a:lstStyle/>
                    <a:p>
                      <a:pPr algn="r" fontAlgn="b"/>
                      <a:r>
                        <a:rPr lang="nb-NO" sz="2000" u="none" strike="noStrike">
                          <a:effectLst/>
                        </a:rPr>
                        <a:t>2021</a:t>
                      </a:r>
                      <a:endParaRPr lang="nb-NO" sz="2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40" marR="7440" marT="744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000" u="none" strike="noStrike">
                          <a:effectLst/>
                        </a:rPr>
                        <a:t>193</a:t>
                      </a:r>
                      <a:endParaRPr lang="nb-NO" sz="2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40" marR="7440" marT="744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000" u="none" strike="noStrike">
                          <a:effectLst/>
                        </a:rPr>
                        <a:t>219</a:t>
                      </a:r>
                      <a:endParaRPr lang="nb-NO" sz="2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40" marR="7440" marT="744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000" u="none" strike="noStrike" dirty="0">
                          <a:effectLst/>
                          <a:highlight>
                            <a:srgbClr val="FFFF00"/>
                          </a:highlight>
                        </a:rPr>
                        <a:t>145</a:t>
                      </a:r>
                      <a:endParaRPr lang="nb-NO" sz="2000" b="0" i="0" u="none" strike="noStrike" dirty="0"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7440" marR="7440" marT="744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000" u="none" strike="noStrike">
                          <a:effectLst/>
                        </a:rPr>
                        <a:t>18</a:t>
                      </a:r>
                      <a:endParaRPr lang="nb-NO" sz="2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40" marR="7440" marT="744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000" u="none" strike="noStrike">
                          <a:effectLst/>
                        </a:rPr>
                        <a:t>10</a:t>
                      </a:r>
                      <a:endParaRPr lang="nb-NO" sz="2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40" marR="7440" marT="744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000" u="none" strike="noStrike">
                          <a:effectLst/>
                        </a:rPr>
                        <a:t>191</a:t>
                      </a:r>
                      <a:endParaRPr lang="nb-NO" sz="2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40" marR="7440" marT="744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000" u="none" strike="noStrike">
                          <a:effectLst/>
                        </a:rPr>
                        <a:t>98</a:t>
                      </a:r>
                      <a:endParaRPr lang="nb-NO" sz="2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40" marR="7440" marT="744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000" u="none" strike="noStrike" dirty="0">
                          <a:effectLst/>
                          <a:highlight>
                            <a:srgbClr val="FFFF00"/>
                          </a:highlight>
                        </a:rPr>
                        <a:t>864</a:t>
                      </a:r>
                      <a:endParaRPr lang="nb-NO" sz="2000" b="0" i="0" u="none" strike="noStrike" dirty="0"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7440" marR="7440" marT="744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000" u="none" strike="noStrike">
                          <a:effectLst/>
                        </a:rPr>
                        <a:t>1834</a:t>
                      </a:r>
                      <a:endParaRPr lang="nb-NO" sz="2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40" marR="7440" marT="7440" marB="0" anchor="b"/>
                </a:tc>
                <a:extLst>
                  <a:ext uri="{0D108BD9-81ED-4DB2-BD59-A6C34878D82A}">
                    <a16:rowId xmlns:a16="http://schemas.microsoft.com/office/drawing/2014/main" val="3894891418"/>
                  </a:ext>
                </a:extLst>
              </a:tr>
              <a:tr h="490480">
                <a:tc>
                  <a:txBody>
                    <a:bodyPr/>
                    <a:lstStyle/>
                    <a:p>
                      <a:pPr algn="r" fontAlgn="b"/>
                      <a:r>
                        <a:rPr lang="nb-NO" sz="2000" u="none" strike="noStrike">
                          <a:effectLst/>
                        </a:rPr>
                        <a:t>2022</a:t>
                      </a:r>
                      <a:endParaRPr lang="nb-NO" sz="2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40" marR="7440" marT="744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000" u="none" strike="noStrike">
                          <a:effectLst/>
                        </a:rPr>
                        <a:t>159</a:t>
                      </a:r>
                      <a:endParaRPr lang="nb-NO" sz="2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40" marR="7440" marT="744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000" u="none" strike="noStrike">
                          <a:effectLst/>
                        </a:rPr>
                        <a:t>238</a:t>
                      </a:r>
                      <a:endParaRPr lang="nb-NO" sz="2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40" marR="7440" marT="744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000" u="none" strike="noStrike" dirty="0">
                          <a:effectLst/>
                          <a:highlight>
                            <a:srgbClr val="FFFF00"/>
                          </a:highlight>
                        </a:rPr>
                        <a:t>89</a:t>
                      </a:r>
                      <a:endParaRPr lang="nb-NO" sz="2000" b="0" i="0" u="none" strike="noStrike" dirty="0"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7440" marR="7440" marT="744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000" u="none" strike="noStrike">
                          <a:effectLst/>
                        </a:rPr>
                        <a:t>4</a:t>
                      </a:r>
                      <a:endParaRPr lang="nb-NO" sz="2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40" marR="7440" marT="744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000" u="none" strike="noStrike">
                          <a:effectLst/>
                        </a:rPr>
                        <a:t>5</a:t>
                      </a:r>
                      <a:endParaRPr lang="nb-NO" sz="2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40" marR="7440" marT="744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000" u="none" strike="noStrike">
                          <a:effectLst/>
                        </a:rPr>
                        <a:t>102</a:t>
                      </a:r>
                      <a:endParaRPr lang="nb-NO" sz="2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40" marR="7440" marT="744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000" u="none" strike="noStrike">
                          <a:effectLst/>
                        </a:rPr>
                        <a:t>87</a:t>
                      </a:r>
                      <a:endParaRPr lang="nb-NO" sz="2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40" marR="7440" marT="744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000" u="none" strike="noStrike" dirty="0">
                          <a:effectLst/>
                          <a:highlight>
                            <a:srgbClr val="FFFF00"/>
                          </a:highlight>
                        </a:rPr>
                        <a:t>679</a:t>
                      </a:r>
                      <a:endParaRPr lang="nb-NO" sz="2000" b="0" i="0" u="none" strike="noStrike" dirty="0"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7440" marR="7440" marT="744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000" u="none" strike="noStrike" dirty="0">
                          <a:effectLst/>
                        </a:rPr>
                        <a:t>1662</a:t>
                      </a:r>
                      <a:endParaRPr lang="nb-NO" sz="2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40" marR="7440" marT="7440" marB="0" anchor="b"/>
                </a:tc>
                <a:extLst>
                  <a:ext uri="{0D108BD9-81ED-4DB2-BD59-A6C34878D82A}">
                    <a16:rowId xmlns:a16="http://schemas.microsoft.com/office/drawing/2014/main" val="1412841759"/>
                  </a:ext>
                </a:extLst>
              </a:tr>
              <a:tr h="490480">
                <a:tc>
                  <a:txBody>
                    <a:bodyPr/>
                    <a:lstStyle/>
                    <a:p>
                      <a:pPr algn="r" fontAlgn="b"/>
                      <a:r>
                        <a:rPr lang="nb-NO" sz="2000" u="none" strike="noStrike">
                          <a:effectLst/>
                        </a:rPr>
                        <a:t>2023</a:t>
                      </a:r>
                      <a:endParaRPr lang="nb-NO" sz="2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40" marR="7440" marT="744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000" u="none" strike="noStrike">
                          <a:effectLst/>
                        </a:rPr>
                        <a:t>212</a:t>
                      </a:r>
                      <a:endParaRPr lang="nb-NO" sz="2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40" marR="7440" marT="744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000" u="none" strike="noStrike">
                          <a:effectLst/>
                        </a:rPr>
                        <a:t>195</a:t>
                      </a:r>
                      <a:endParaRPr lang="nb-NO" sz="2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40" marR="7440" marT="744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000" u="none" strike="noStrike" dirty="0">
                          <a:effectLst/>
                          <a:highlight>
                            <a:srgbClr val="FFFF00"/>
                          </a:highlight>
                        </a:rPr>
                        <a:t>64</a:t>
                      </a:r>
                      <a:endParaRPr lang="nb-NO" sz="2000" b="0" i="0" u="none" strike="noStrike" dirty="0"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7440" marR="7440" marT="744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000" u="none" strike="noStrike">
                          <a:effectLst/>
                        </a:rPr>
                        <a:t>1</a:t>
                      </a:r>
                      <a:endParaRPr lang="nb-NO" sz="2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40" marR="7440" marT="744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000" u="none" strike="noStrike">
                          <a:effectLst/>
                        </a:rPr>
                        <a:t>11</a:t>
                      </a:r>
                      <a:endParaRPr lang="nb-NO" sz="2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40" marR="7440" marT="744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000" u="none" strike="noStrike">
                          <a:effectLst/>
                        </a:rPr>
                        <a:t>77</a:t>
                      </a:r>
                      <a:endParaRPr lang="nb-NO" sz="2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40" marR="7440" marT="744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000" u="none" strike="noStrike">
                          <a:effectLst/>
                        </a:rPr>
                        <a:t>103</a:t>
                      </a:r>
                      <a:endParaRPr lang="nb-NO" sz="2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40" marR="7440" marT="744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000" u="none" strike="noStrike" dirty="0">
                          <a:effectLst/>
                          <a:highlight>
                            <a:srgbClr val="FFFF00"/>
                          </a:highlight>
                        </a:rPr>
                        <a:t>652</a:t>
                      </a:r>
                      <a:endParaRPr lang="nb-NO" sz="2000" b="0" i="0" u="none" strike="noStrike" dirty="0"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7440" marR="7440" marT="744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000" u="none" strike="noStrike" dirty="0">
                          <a:effectLst/>
                        </a:rPr>
                        <a:t>1670</a:t>
                      </a:r>
                      <a:endParaRPr lang="nb-NO" sz="2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40" marR="7440" marT="7440" marB="0" anchor="b"/>
                </a:tc>
                <a:extLst>
                  <a:ext uri="{0D108BD9-81ED-4DB2-BD59-A6C34878D82A}">
                    <a16:rowId xmlns:a16="http://schemas.microsoft.com/office/drawing/2014/main" val="22974262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684605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C3690E5D-A847-EFD9-4849-FFDAB39C363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16707365"/>
              </p:ext>
            </p:extLst>
          </p:nvPr>
        </p:nvGraphicFramePr>
        <p:xfrm>
          <a:off x="962025" y="209550"/>
          <a:ext cx="10325099" cy="63150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288959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1AF1317A-8E4A-A8F3-D7AB-A2D5C4C2323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30946362"/>
              </p:ext>
            </p:extLst>
          </p:nvPr>
        </p:nvGraphicFramePr>
        <p:xfrm>
          <a:off x="1295400" y="495299"/>
          <a:ext cx="9848850" cy="610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873674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A4C10D70-95F0-22F7-6366-1180B2D1843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32684462"/>
              </p:ext>
            </p:extLst>
          </p:nvPr>
        </p:nvGraphicFramePr>
        <p:xfrm>
          <a:off x="904875" y="276225"/>
          <a:ext cx="10477499" cy="62198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739524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1065</Words>
  <Application>Microsoft Office PowerPoint</Application>
  <PresentationFormat>Widescreen</PresentationFormat>
  <Paragraphs>889</Paragraphs>
  <Slides>25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25</vt:i4>
      </vt:variant>
    </vt:vector>
  </HeadingPairs>
  <TitlesOfParts>
    <vt:vector size="29" baseType="lpstr">
      <vt:lpstr>Arial</vt:lpstr>
      <vt:lpstr>Calibri</vt:lpstr>
      <vt:lpstr>Calibri Light</vt:lpstr>
      <vt:lpstr>Office-tema</vt:lpstr>
      <vt:lpstr>Nome</vt:lpstr>
      <vt:lpstr>PowerPoint-presentasjon</vt:lpstr>
      <vt:lpstr>Bestandsutvikling elg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Felte elg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Hjort bestandsutvikling</vt:lpstr>
      <vt:lpstr>PowerPoint-presentasjon</vt:lpstr>
      <vt:lpstr>Sett hjort</vt:lpstr>
      <vt:lpstr>PowerPoint-presentasjon</vt:lpstr>
      <vt:lpstr>PowerPoint-presentasjon</vt:lpstr>
      <vt:lpstr>Felte hjort</vt:lpstr>
      <vt:lpstr>PowerPoint-presentasjon</vt:lpstr>
      <vt:lpstr>PowerPoint-presentasjon</vt:lpstr>
      <vt:lpstr>PowerPoint-presentasjon</vt:lpstr>
    </vt:vector>
  </TitlesOfParts>
  <Company>Nome og Midt-Telemark IKT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Nome</dc:title>
  <dc:creator>Øystein Saga</dc:creator>
  <cp:lastModifiedBy>Øystein Saga</cp:lastModifiedBy>
  <cp:revision>15</cp:revision>
  <dcterms:created xsi:type="dcterms:W3CDTF">2024-04-05T12:45:50Z</dcterms:created>
  <dcterms:modified xsi:type="dcterms:W3CDTF">2024-04-09T12:43:55Z</dcterms:modified>
</cp:coreProperties>
</file>