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a:t>Elg</a:t>
            </a:r>
            <a:r>
              <a:rPr lang="en-US" dirty="0"/>
              <a:t>, Bø Nord og Bø </a:t>
            </a:r>
            <a:r>
              <a:rPr lang="en-US" dirty="0" err="1"/>
              <a:t>Nordøst</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Resultat!$A$2:$A$4</c:f>
              <c:numCache>
                <c:formatCode>General</c:formatCode>
                <c:ptCount val="3"/>
                <c:pt idx="0">
                  <c:v>2021</c:v>
                </c:pt>
                <c:pt idx="1">
                  <c:v>2022</c:v>
                </c:pt>
                <c:pt idx="2">
                  <c:v>2023</c:v>
                </c:pt>
              </c:numCache>
            </c:numRef>
          </c:cat>
          <c:val>
            <c:numRef>
              <c:f>Resultat!$B$2:$B$4</c:f>
              <c:numCache>
                <c:formatCode>General</c:formatCode>
                <c:ptCount val="3"/>
                <c:pt idx="0">
                  <c:v>12</c:v>
                </c:pt>
                <c:pt idx="1">
                  <c:v>20</c:v>
                </c:pt>
                <c:pt idx="2">
                  <c:v>12</c:v>
                </c:pt>
              </c:numCache>
            </c:numRef>
          </c:val>
          <c:extLst>
            <c:ext xmlns:c16="http://schemas.microsoft.com/office/drawing/2014/chart" uri="{C3380CC4-5D6E-409C-BE32-E72D297353CC}">
              <c16:uniqueId val="{00000000-DF86-4F54-8D12-243AB195C29B}"/>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Resultat!$A$2:$A$4</c:f>
              <c:numCache>
                <c:formatCode>General</c:formatCode>
                <c:ptCount val="3"/>
                <c:pt idx="0">
                  <c:v>2021</c:v>
                </c:pt>
                <c:pt idx="1">
                  <c:v>2022</c:v>
                </c:pt>
                <c:pt idx="2">
                  <c:v>2023</c:v>
                </c:pt>
              </c:numCache>
            </c:numRef>
          </c:cat>
          <c:val>
            <c:numRef>
              <c:f>Resultat!$C$2:$C$4</c:f>
              <c:numCache>
                <c:formatCode>General</c:formatCode>
                <c:ptCount val="3"/>
                <c:pt idx="0">
                  <c:v>19</c:v>
                </c:pt>
                <c:pt idx="1">
                  <c:v>5</c:v>
                </c:pt>
                <c:pt idx="2">
                  <c:v>12</c:v>
                </c:pt>
              </c:numCache>
            </c:numRef>
          </c:val>
          <c:extLst>
            <c:ext xmlns:c16="http://schemas.microsoft.com/office/drawing/2014/chart" uri="{C3380CC4-5D6E-409C-BE32-E72D297353CC}">
              <c16:uniqueId val="{00000001-DF86-4F54-8D12-243AB195C29B}"/>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Resultat!$A$2:$A$4</c:f>
              <c:numCache>
                <c:formatCode>General</c:formatCode>
                <c:ptCount val="3"/>
                <c:pt idx="0">
                  <c:v>2021</c:v>
                </c:pt>
                <c:pt idx="1">
                  <c:v>2022</c:v>
                </c:pt>
                <c:pt idx="2">
                  <c:v>2023</c:v>
                </c:pt>
              </c:numCache>
            </c:numRef>
          </c:cat>
          <c:val>
            <c:numRef>
              <c:f>Resultat!$D$2:$D$4</c:f>
              <c:numCache>
                <c:formatCode>General</c:formatCode>
                <c:ptCount val="3"/>
                <c:pt idx="0">
                  <c:v>15</c:v>
                </c:pt>
                <c:pt idx="1">
                  <c:v>20</c:v>
                </c:pt>
                <c:pt idx="2">
                  <c:v>6</c:v>
                </c:pt>
              </c:numCache>
            </c:numRef>
          </c:val>
          <c:extLst>
            <c:ext xmlns:c16="http://schemas.microsoft.com/office/drawing/2014/chart" uri="{C3380CC4-5D6E-409C-BE32-E72D297353CC}">
              <c16:uniqueId val="{00000002-DF86-4F54-8D12-243AB195C29B}"/>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Resultat!$A$2:$A$4</c:f>
              <c:numCache>
                <c:formatCode>General</c:formatCode>
                <c:ptCount val="3"/>
                <c:pt idx="0">
                  <c:v>2021</c:v>
                </c:pt>
                <c:pt idx="1">
                  <c:v>2022</c:v>
                </c:pt>
                <c:pt idx="2">
                  <c:v>2023</c:v>
                </c:pt>
              </c:numCache>
            </c:numRef>
          </c:cat>
          <c:val>
            <c:numRef>
              <c:f>Resultat!$E$2:$E$4</c:f>
              <c:numCache>
                <c:formatCode>General</c:formatCode>
                <c:ptCount val="3"/>
                <c:pt idx="0">
                  <c:v>15</c:v>
                </c:pt>
                <c:pt idx="1">
                  <c:v>25</c:v>
                </c:pt>
                <c:pt idx="2">
                  <c:v>6</c:v>
                </c:pt>
              </c:numCache>
            </c:numRef>
          </c:val>
          <c:extLst>
            <c:ext xmlns:c16="http://schemas.microsoft.com/office/drawing/2014/chart" uri="{C3380CC4-5D6E-409C-BE32-E72D297353CC}">
              <c16:uniqueId val="{00000003-DF86-4F54-8D12-243AB195C29B}"/>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Resultat!$A$2:$A$4</c:f>
              <c:numCache>
                <c:formatCode>General</c:formatCode>
                <c:ptCount val="3"/>
                <c:pt idx="0">
                  <c:v>2021</c:v>
                </c:pt>
                <c:pt idx="1">
                  <c:v>2022</c:v>
                </c:pt>
                <c:pt idx="2">
                  <c:v>2023</c:v>
                </c:pt>
              </c:numCache>
            </c:numRef>
          </c:cat>
          <c:val>
            <c:numRef>
              <c:f>Resultat!$F$2:$F$4</c:f>
              <c:numCache>
                <c:formatCode>General</c:formatCode>
                <c:ptCount val="3"/>
                <c:pt idx="0">
                  <c:v>27</c:v>
                </c:pt>
                <c:pt idx="1">
                  <c:v>5</c:v>
                </c:pt>
                <c:pt idx="2">
                  <c:v>35</c:v>
                </c:pt>
              </c:numCache>
            </c:numRef>
          </c:val>
          <c:extLst>
            <c:ext xmlns:c16="http://schemas.microsoft.com/office/drawing/2014/chart" uri="{C3380CC4-5D6E-409C-BE32-E72D297353CC}">
              <c16:uniqueId val="{00000004-DF86-4F54-8D12-243AB195C29B}"/>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Resultat!$A$2:$A$4</c:f>
              <c:numCache>
                <c:formatCode>General</c:formatCode>
                <c:ptCount val="3"/>
                <c:pt idx="0">
                  <c:v>2021</c:v>
                </c:pt>
                <c:pt idx="1">
                  <c:v>2022</c:v>
                </c:pt>
                <c:pt idx="2">
                  <c:v>2023</c:v>
                </c:pt>
              </c:numCache>
            </c:numRef>
          </c:cat>
          <c:val>
            <c:numRef>
              <c:f>Resultat!$G$2:$G$4</c:f>
              <c:numCache>
                <c:formatCode>General</c:formatCode>
                <c:ptCount val="3"/>
                <c:pt idx="0">
                  <c:v>12</c:v>
                </c:pt>
                <c:pt idx="1">
                  <c:v>25</c:v>
                </c:pt>
                <c:pt idx="2">
                  <c:v>29</c:v>
                </c:pt>
              </c:numCache>
            </c:numRef>
          </c:val>
          <c:extLst>
            <c:ext xmlns:c16="http://schemas.microsoft.com/office/drawing/2014/chart" uri="{C3380CC4-5D6E-409C-BE32-E72D297353CC}">
              <c16:uniqueId val="{00000005-DF86-4F54-8D12-243AB195C29B}"/>
            </c:ext>
          </c:extLst>
        </c:ser>
        <c:dLbls>
          <c:showLegendKey val="0"/>
          <c:showVal val="0"/>
          <c:showCatName val="0"/>
          <c:showSerName val="0"/>
          <c:showPercent val="0"/>
          <c:showBubbleSize val="0"/>
        </c:dLbls>
        <c:gapWidth val="150"/>
        <c:overlap val="100"/>
        <c:axId val="521440584"/>
        <c:axId val="708743736"/>
      </c:barChart>
      <c:catAx>
        <c:axId val="521440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08743736"/>
        <c:crosses val="autoZero"/>
        <c:auto val="1"/>
        <c:lblAlgn val="ctr"/>
        <c:lblOffset val="100"/>
        <c:noMultiLvlLbl val="0"/>
      </c:catAx>
      <c:valAx>
        <c:axId val="708743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521440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a:t>Elg</a:t>
            </a:r>
            <a:r>
              <a:rPr lang="en-US" dirty="0"/>
              <a:t>, Bø </a:t>
            </a:r>
            <a:r>
              <a:rPr lang="en-US" dirty="0" err="1"/>
              <a:t>Sør</a:t>
            </a:r>
            <a:r>
              <a:rPr lang="en-US" dirty="0"/>
              <a:t> og </a:t>
            </a:r>
            <a:r>
              <a:rPr lang="en-US" dirty="0" err="1"/>
              <a:t>Flåbygd</a:t>
            </a:r>
            <a:r>
              <a:rPr lang="en-US" dirty="0"/>
              <a:t> og Kleppe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Resultat!$A$2:$A$4</c:f>
              <c:numCache>
                <c:formatCode>General</c:formatCode>
                <c:ptCount val="3"/>
                <c:pt idx="0">
                  <c:v>2021</c:v>
                </c:pt>
                <c:pt idx="1">
                  <c:v>2022</c:v>
                </c:pt>
                <c:pt idx="2">
                  <c:v>2023</c:v>
                </c:pt>
              </c:numCache>
            </c:numRef>
          </c:cat>
          <c:val>
            <c:numRef>
              <c:f>Resultat!$B$2:$B$4</c:f>
              <c:numCache>
                <c:formatCode>General</c:formatCode>
                <c:ptCount val="3"/>
                <c:pt idx="0">
                  <c:v>38</c:v>
                </c:pt>
                <c:pt idx="1">
                  <c:v>27</c:v>
                </c:pt>
                <c:pt idx="2">
                  <c:v>22</c:v>
                </c:pt>
              </c:numCache>
            </c:numRef>
          </c:val>
          <c:extLst>
            <c:ext xmlns:c16="http://schemas.microsoft.com/office/drawing/2014/chart" uri="{C3380CC4-5D6E-409C-BE32-E72D297353CC}">
              <c16:uniqueId val="{00000000-65C5-4F6F-96FB-BD794E4E6A5A}"/>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Resultat!$A$2:$A$4</c:f>
              <c:numCache>
                <c:formatCode>General</c:formatCode>
                <c:ptCount val="3"/>
                <c:pt idx="0">
                  <c:v>2021</c:v>
                </c:pt>
                <c:pt idx="1">
                  <c:v>2022</c:v>
                </c:pt>
                <c:pt idx="2">
                  <c:v>2023</c:v>
                </c:pt>
              </c:numCache>
            </c:numRef>
          </c:cat>
          <c:val>
            <c:numRef>
              <c:f>Resultat!$C$2:$C$4</c:f>
              <c:numCache>
                <c:formatCode>General</c:formatCode>
                <c:ptCount val="3"/>
                <c:pt idx="0">
                  <c:v>0</c:v>
                </c:pt>
                <c:pt idx="1">
                  <c:v>9</c:v>
                </c:pt>
                <c:pt idx="2">
                  <c:v>11</c:v>
                </c:pt>
              </c:numCache>
            </c:numRef>
          </c:val>
          <c:extLst>
            <c:ext xmlns:c16="http://schemas.microsoft.com/office/drawing/2014/chart" uri="{C3380CC4-5D6E-409C-BE32-E72D297353CC}">
              <c16:uniqueId val="{00000001-65C5-4F6F-96FB-BD794E4E6A5A}"/>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Resultat!$A$2:$A$4</c:f>
              <c:numCache>
                <c:formatCode>General</c:formatCode>
                <c:ptCount val="3"/>
                <c:pt idx="0">
                  <c:v>2021</c:v>
                </c:pt>
                <c:pt idx="1">
                  <c:v>2022</c:v>
                </c:pt>
                <c:pt idx="2">
                  <c:v>2023</c:v>
                </c:pt>
              </c:numCache>
            </c:numRef>
          </c:cat>
          <c:val>
            <c:numRef>
              <c:f>Resultat!$D$2:$D$4</c:f>
              <c:numCache>
                <c:formatCode>General</c:formatCode>
                <c:ptCount val="3"/>
                <c:pt idx="0">
                  <c:v>0</c:v>
                </c:pt>
                <c:pt idx="1">
                  <c:v>18</c:v>
                </c:pt>
                <c:pt idx="2">
                  <c:v>44</c:v>
                </c:pt>
              </c:numCache>
            </c:numRef>
          </c:val>
          <c:extLst>
            <c:ext xmlns:c16="http://schemas.microsoft.com/office/drawing/2014/chart" uri="{C3380CC4-5D6E-409C-BE32-E72D297353CC}">
              <c16:uniqueId val="{00000002-65C5-4F6F-96FB-BD794E4E6A5A}"/>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Resultat!$A$2:$A$4</c:f>
              <c:numCache>
                <c:formatCode>General</c:formatCode>
                <c:ptCount val="3"/>
                <c:pt idx="0">
                  <c:v>2021</c:v>
                </c:pt>
                <c:pt idx="1">
                  <c:v>2022</c:v>
                </c:pt>
                <c:pt idx="2">
                  <c:v>2023</c:v>
                </c:pt>
              </c:numCache>
            </c:numRef>
          </c:cat>
          <c:val>
            <c:numRef>
              <c:f>Resultat!$E$2:$E$4</c:f>
              <c:numCache>
                <c:formatCode>General</c:formatCode>
                <c:ptCount val="3"/>
                <c:pt idx="0">
                  <c:v>13</c:v>
                </c:pt>
                <c:pt idx="1">
                  <c:v>18</c:v>
                </c:pt>
                <c:pt idx="2">
                  <c:v>22</c:v>
                </c:pt>
              </c:numCache>
            </c:numRef>
          </c:val>
          <c:extLst>
            <c:ext xmlns:c16="http://schemas.microsoft.com/office/drawing/2014/chart" uri="{C3380CC4-5D6E-409C-BE32-E72D297353CC}">
              <c16:uniqueId val="{00000003-65C5-4F6F-96FB-BD794E4E6A5A}"/>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Resultat!$A$2:$A$4</c:f>
              <c:numCache>
                <c:formatCode>General</c:formatCode>
                <c:ptCount val="3"/>
                <c:pt idx="0">
                  <c:v>2021</c:v>
                </c:pt>
                <c:pt idx="1">
                  <c:v>2022</c:v>
                </c:pt>
                <c:pt idx="2">
                  <c:v>2023</c:v>
                </c:pt>
              </c:numCache>
            </c:numRef>
          </c:cat>
          <c:val>
            <c:numRef>
              <c:f>Resultat!$F$2:$F$4</c:f>
              <c:numCache>
                <c:formatCode>General</c:formatCode>
                <c:ptCount val="3"/>
                <c:pt idx="0">
                  <c:v>50</c:v>
                </c:pt>
                <c:pt idx="1">
                  <c:v>27</c:v>
                </c:pt>
                <c:pt idx="2">
                  <c:v>0</c:v>
                </c:pt>
              </c:numCache>
            </c:numRef>
          </c:val>
          <c:extLst>
            <c:ext xmlns:c16="http://schemas.microsoft.com/office/drawing/2014/chart" uri="{C3380CC4-5D6E-409C-BE32-E72D297353CC}">
              <c16:uniqueId val="{00000004-65C5-4F6F-96FB-BD794E4E6A5A}"/>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Resultat!$A$2:$A$4</c:f>
              <c:numCache>
                <c:formatCode>General</c:formatCode>
                <c:ptCount val="3"/>
                <c:pt idx="0">
                  <c:v>2021</c:v>
                </c:pt>
                <c:pt idx="1">
                  <c:v>2022</c:v>
                </c:pt>
                <c:pt idx="2">
                  <c:v>2023</c:v>
                </c:pt>
              </c:numCache>
            </c:numRef>
          </c:cat>
          <c:val>
            <c:numRef>
              <c:f>Resultat!$G$2:$G$4</c:f>
              <c:numCache>
                <c:formatCode>General</c:formatCode>
                <c:ptCount val="3"/>
                <c:pt idx="0">
                  <c:v>0</c:v>
                </c:pt>
                <c:pt idx="1">
                  <c:v>0</c:v>
                </c:pt>
                <c:pt idx="2">
                  <c:v>0</c:v>
                </c:pt>
              </c:numCache>
            </c:numRef>
          </c:val>
          <c:extLst>
            <c:ext xmlns:c16="http://schemas.microsoft.com/office/drawing/2014/chart" uri="{C3380CC4-5D6E-409C-BE32-E72D297353CC}">
              <c16:uniqueId val="{00000005-65C5-4F6F-96FB-BD794E4E6A5A}"/>
            </c:ext>
          </c:extLst>
        </c:ser>
        <c:dLbls>
          <c:showLegendKey val="0"/>
          <c:showVal val="0"/>
          <c:showCatName val="0"/>
          <c:showSerName val="0"/>
          <c:showPercent val="0"/>
          <c:showBubbleSize val="0"/>
        </c:dLbls>
        <c:gapWidth val="150"/>
        <c:overlap val="100"/>
        <c:axId val="724652784"/>
        <c:axId val="724644912"/>
      </c:barChart>
      <c:catAx>
        <c:axId val="724652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24644912"/>
        <c:crosses val="autoZero"/>
        <c:auto val="1"/>
        <c:lblAlgn val="ctr"/>
        <c:lblOffset val="100"/>
        <c:noMultiLvlLbl val="0"/>
      </c:catAx>
      <c:valAx>
        <c:axId val="724644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24652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Elg, Klevarsida Sauar og Jonsås og Gullnås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Resultat!$A$2:$A$4</c:f>
              <c:numCache>
                <c:formatCode>General</c:formatCode>
                <c:ptCount val="3"/>
                <c:pt idx="0">
                  <c:v>2021</c:v>
                </c:pt>
                <c:pt idx="1">
                  <c:v>2022</c:v>
                </c:pt>
                <c:pt idx="2">
                  <c:v>2023</c:v>
                </c:pt>
              </c:numCache>
            </c:numRef>
          </c:cat>
          <c:val>
            <c:numRef>
              <c:f>Resultat!$B$2:$B$4</c:f>
              <c:numCache>
                <c:formatCode>General</c:formatCode>
                <c:ptCount val="3"/>
                <c:pt idx="0">
                  <c:v>6</c:v>
                </c:pt>
                <c:pt idx="1">
                  <c:v>0</c:v>
                </c:pt>
                <c:pt idx="2">
                  <c:v>7</c:v>
                </c:pt>
              </c:numCache>
            </c:numRef>
          </c:val>
          <c:extLst>
            <c:ext xmlns:c16="http://schemas.microsoft.com/office/drawing/2014/chart" uri="{C3380CC4-5D6E-409C-BE32-E72D297353CC}">
              <c16:uniqueId val="{00000000-1A35-45DA-AB12-CD4212CDD0B2}"/>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Resultat!$A$2:$A$4</c:f>
              <c:numCache>
                <c:formatCode>General</c:formatCode>
                <c:ptCount val="3"/>
                <c:pt idx="0">
                  <c:v>2021</c:v>
                </c:pt>
                <c:pt idx="1">
                  <c:v>2022</c:v>
                </c:pt>
                <c:pt idx="2">
                  <c:v>2023</c:v>
                </c:pt>
              </c:numCache>
            </c:numRef>
          </c:cat>
          <c:val>
            <c:numRef>
              <c:f>Resultat!$C$2:$C$4</c:f>
              <c:numCache>
                <c:formatCode>General</c:formatCode>
                <c:ptCount val="3"/>
                <c:pt idx="0">
                  <c:v>25</c:v>
                </c:pt>
                <c:pt idx="1">
                  <c:v>18</c:v>
                </c:pt>
                <c:pt idx="2">
                  <c:v>14</c:v>
                </c:pt>
              </c:numCache>
            </c:numRef>
          </c:val>
          <c:extLst>
            <c:ext xmlns:c16="http://schemas.microsoft.com/office/drawing/2014/chart" uri="{C3380CC4-5D6E-409C-BE32-E72D297353CC}">
              <c16:uniqueId val="{00000001-1A35-45DA-AB12-CD4212CDD0B2}"/>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Resultat!$A$2:$A$4</c:f>
              <c:numCache>
                <c:formatCode>General</c:formatCode>
                <c:ptCount val="3"/>
                <c:pt idx="0">
                  <c:v>2021</c:v>
                </c:pt>
                <c:pt idx="1">
                  <c:v>2022</c:v>
                </c:pt>
                <c:pt idx="2">
                  <c:v>2023</c:v>
                </c:pt>
              </c:numCache>
            </c:numRef>
          </c:cat>
          <c:val>
            <c:numRef>
              <c:f>Resultat!$D$2:$D$4</c:f>
              <c:numCache>
                <c:formatCode>General</c:formatCode>
                <c:ptCount val="3"/>
                <c:pt idx="0">
                  <c:v>19</c:v>
                </c:pt>
                <c:pt idx="1">
                  <c:v>9</c:v>
                </c:pt>
                <c:pt idx="2">
                  <c:v>0</c:v>
                </c:pt>
              </c:numCache>
            </c:numRef>
          </c:val>
          <c:extLst>
            <c:ext xmlns:c16="http://schemas.microsoft.com/office/drawing/2014/chart" uri="{C3380CC4-5D6E-409C-BE32-E72D297353CC}">
              <c16:uniqueId val="{00000002-1A35-45DA-AB12-CD4212CDD0B2}"/>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Resultat!$A$2:$A$4</c:f>
              <c:numCache>
                <c:formatCode>General</c:formatCode>
                <c:ptCount val="3"/>
                <c:pt idx="0">
                  <c:v>2021</c:v>
                </c:pt>
                <c:pt idx="1">
                  <c:v>2022</c:v>
                </c:pt>
                <c:pt idx="2">
                  <c:v>2023</c:v>
                </c:pt>
              </c:numCache>
            </c:numRef>
          </c:cat>
          <c:val>
            <c:numRef>
              <c:f>Resultat!$E$2:$E$4</c:f>
              <c:numCache>
                <c:formatCode>General</c:formatCode>
                <c:ptCount val="3"/>
                <c:pt idx="0">
                  <c:v>6</c:v>
                </c:pt>
                <c:pt idx="1">
                  <c:v>18</c:v>
                </c:pt>
                <c:pt idx="2">
                  <c:v>7</c:v>
                </c:pt>
              </c:numCache>
            </c:numRef>
          </c:val>
          <c:extLst>
            <c:ext xmlns:c16="http://schemas.microsoft.com/office/drawing/2014/chart" uri="{C3380CC4-5D6E-409C-BE32-E72D297353CC}">
              <c16:uniqueId val="{00000003-1A35-45DA-AB12-CD4212CDD0B2}"/>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Resultat!$A$2:$A$4</c:f>
              <c:numCache>
                <c:formatCode>General</c:formatCode>
                <c:ptCount val="3"/>
                <c:pt idx="0">
                  <c:v>2021</c:v>
                </c:pt>
                <c:pt idx="1">
                  <c:v>2022</c:v>
                </c:pt>
                <c:pt idx="2">
                  <c:v>2023</c:v>
                </c:pt>
              </c:numCache>
            </c:numRef>
          </c:cat>
          <c:val>
            <c:numRef>
              <c:f>Resultat!$F$2:$F$4</c:f>
              <c:numCache>
                <c:formatCode>General</c:formatCode>
                <c:ptCount val="3"/>
                <c:pt idx="0">
                  <c:v>31</c:v>
                </c:pt>
                <c:pt idx="1">
                  <c:v>27</c:v>
                </c:pt>
                <c:pt idx="2">
                  <c:v>57</c:v>
                </c:pt>
              </c:numCache>
            </c:numRef>
          </c:val>
          <c:extLst>
            <c:ext xmlns:c16="http://schemas.microsoft.com/office/drawing/2014/chart" uri="{C3380CC4-5D6E-409C-BE32-E72D297353CC}">
              <c16:uniqueId val="{00000004-1A35-45DA-AB12-CD4212CDD0B2}"/>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Resultat!$A$2:$A$4</c:f>
              <c:numCache>
                <c:formatCode>General</c:formatCode>
                <c:ptCount val="3"/>
                <c:pt idx="0">
                  <c:v>2021</c:v>
                </c:pt>
                <c:pt idx="1">
                  <c:v>2022</c:v>
                </c:pt>
                <c:pt idx="2">
                  <c:v>2023</c:v>
                </c:pt>
              </c:numCache>
            </c:numRef>
          </c:cat>
          <c:val>
            <c:numRef>
              <c:f>Resultat!$G$2:$G$4</c:f>
              <c:numCache>
                <c:formatCode>General</c:formatCode>
                <c:ptCount val="3"/>
                <c:pt idx="0">
                  <c:v>13</c:v>
                </c:pt>
                <c:pt idx="1">
                  <c:v>27</c:v>
                </c:pt>
                <c:pt idx="2">
                  <c:v>14</c:v>
                </c:pt>
              </c:numCache>
            </c:numRef>
          </c:val>
          <c:extLst>
            <c:ext xmlns:c16="http://schemas.microsoft.com/office/drawing/2014/chart" uri="{C3380CC4-5D6E-409C-BE32-E72D297353CC}">
              <c16:uniqueId val="{00000005-1A35-45DA-AB12-CD4212CDD0B2}"/>
            </c:ext>
          </c:extLst>
        </c:ser>
        <c:dLbls>
          <c:showLegendKey val="0"/>
          <c:showVal val="0"/>
          <c:showCatName val="0"/>
          <c:showSerName val="0"/>
          <c:showPercent val="0"/>
          <c:showBubbleSize val="0"/>
        </c:dLbls>
        <c:gapWidth val="150"/>
        <c:overlap val="100"/>
        <c:axId val="709522808"/>
        <c:axId val="709528384"/>
      </c:barChart>
      <c:catAx>
        <c:axId val="709522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09528384"/>
        <c:crosses val="autoZero"/>
        <c:auto val="1"/>
        <c:lblAlgn val="ctr"/>
        <c:lblOffset val="100"/>
        <c:noMultiLvlLbl val="0"/>
      </c:catAx>
      <c:valAx>
        <c:axId val="709528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09522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b-NO"/>
              <a:t>Elg,</a:t>
            </a:r>
            <a:r>
              <a:rPr lang="nb-NO" baseline="0"/>
              <a:t> Sauherad Øst</a:t>
            </a:r>
            <a:endParaRPr lang="nb-NO"/>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Resultat!$A$2:$A$4</c:f>
              <c:numCache>
                <c:formatCode>General</c:formatCode>
                <c:ptCount val="3"/>
                <c:pt idx="0">
                  <c:v>2021</c:v>
                </c:pt>
                <c:pt idx="1">
                  <c:v>2022</c:v>
                </c:pt>
                <c:pt idx="2">
                  <c:v>2023</c:v>
                </c:pt>
              </c:numCache>
            </c:numRef>
          </c:cat>
          <c:val>
            <c:numRef>
              <c:f>Resultat!$B$2:$B$4</c:f>
              <c:numCache>
                <c:formatCode>General</c:formatCode>
                <c:ptCount val="3"/>
                <c:pt idx="0">
                  <c:v>5</c:v>
                </c:pt>
                <c:pt idx="1">
                  <c:v>23</c:v>
                </c:pt>
                <c:pt idx="2">
                  <c:v>6</c:v>
                </c:pt>
              </c:numCache>
            </c:numRef>
          </c:val>
          <c:extLst>
            <c:ext xmlns:c16="http://schemas.microsoft.com/office/drawing/2014/chart" uri="{C3380CC4-5D6E-409C-BE32-E72D297353CC}">
              <c16:uniqueId val="{00000000-BD92-4BD3-B934-F0BF3DAA2397}"/>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Resultat!$A$2:$A$4</c:f>
              <c:numCache>
                <c:formatCode>General</c:formatCode>
                <c:ptCount val="3"/>
                <c:pt idx="0">
                  <c:v>2021</c:v>
                </c:pt>
                <c:pt idx="1">
                  <c:v>2022</c:v>
                </c:pt>
                <c:pt idx="2">
                  <c:v>2023</c:v>
                </c:pt>
              </c:numCache>
            </c:numRef>
          </c:cat>
          <c:val>
            <c:numRef>
              <c:f>Resultat!$C$2:$C$4</c:f>
              <c:numCache>
                <c:formatCode>General</c:formatCode>
                <c:ptCount val="3"/>
                <c:pt idx="0">
                  <c:v>10</c:v>
                </c:pt>
                <c:pt idx="1">
                  <c:v>9</c:v>
                </c:pt>
                <c:pt idx="2">
                  <c:v>13</c:v>
                </c:pt>
              </c:numCache>
            </c:numRef>
          </c:val>
          <c:extLst>
            <c:ext xmlns:c16="http://schemas.microsoft.com/office/drawing/2014/chart" uri="{C3380CC4-5D6E-409C-BE32-E72D297353CC}">
              <c16:uniqueId val="{00000001-BD92-4BD3-B934-F0BF3DAA2397}"/>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Resultat!$A$2:$A$4</c:f>
              <c:numCache>
                <c:formatCode>General</c:formatCode>
                <c:ptCount val="3"/>
                <c:pt idx="0">
                  <c:v>2021</c:v>
                </c:pt>
                <c:pt idx="1">
                  <c:v>2022</c:v>
                </c:pt>
                <c:pt idx="2">
                  <c:v>2023</c:v>
                </c:pt>
              </c:numCache>
            </c:numRef>
          </c:cat>
          <c:val>
            <c:numRef>
              <c:f>Resultat!$D$2:$D$4</c:f>
              <c:numCache>
                <c:formatCode>General</c:formatCode>
                <c:ptCount val="3"/>
                <c:pt idx="0">
                  <c:v>24</c:v>
                </c:pt>
                <c:pt idx="1">
                  <c:v>14</c:v>
                </c:pt>
                <c:pt idx="2">
                  <c:v>6</c:v>
                </c:pt>
              </c:numCache>
            </c:numRef>
          </c:val>
          <c:extLst>
            <c:ext xmlns:c16="http://schemas.microsoft.com/office/drawing/2014/chart" uri="{C3380CC4-5D6E-409C-BE32-E72D297353CC}">
              <c16:uniqueId val="{00000002-BD92-4BD3-B934-F0BF3DAA2397}"/>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Resultat!$A$2:$A$4</c:f>
              <c:numCache>
                <c:formatCode>General</c:formatCode>
                <c:ptCount val="3"/>
                <c:pt idx="0">
                  <c:v>2021</c:v>
                </c:pt>
                <c:pt idx="1">
                  <c:v>2022</c:v>
                </c:pt>
                <c:pt idx="2">
                  <c:v>2023</c:v>
                </c:pt>
              </c:numCache>
            </c:numRef>
          </c:cat>
          <c:val>
            <c:numRef>
              <c:f>Resultat!$E$2:$E$4</c:f>
              <c:numCache>
                <c:formatCode>General</c:formatCode>
                <c:ptCount val="3"/>
                <c:pt idx="0">
                  <c:v>19</c:v>
                </c:pt>
                <c:pt idx="1">
                  <c:v>23</c:v>
                </c:pt>
                <c:pt idx="2">
                  <c:v>13</c:v>
                </c:pt>
              </c:numCache>
            </c:numRef>
          </c:val>
          <c:extLst>
            <c:ext xmlns:c16="http://schemas.microsoft.com/office/drawing/2014/chart" uri="{C3380CC4-5D6E-409C-BE32-E72D297353CC}">
              <c16:uniqueId val="{00000003-BD92-4BD3-B934-F0BF3DAA2397}"/>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Resultat!$A$2:$A$4</c:f>
              <c:numCache>
                <c:formatCode>General</c:formatCode>
                <c:ptCount val="3"/>
                <c:pt idx="0">
                  <c:v>2021</c:v>
                </c:pt>
                <c:pt idx="1">
                  <c:v>2022</c:v>
                </c:pt>
                <c:pt idx="2">
                  <c:v>2023</c:v>
                </c:pt>
              </c:numCache>
            </c:numRef>
          </c:cat>
          <c:val>
            <c:numRef>
              <c:f>Resultat!$F$2:$F$4</c:f>
              <c:numCache>
                <c:formatCode>General</c:formatCode>
                <c:ptCount val="3"/>
                <c:pt idx="0">
                  <c:v>24</c:v>
                </c:pt>
                <c:pt idx="1">
                  <c:v>23</c:v>
                </c:pt>
                <c:pt idx="2">
                  <c:v>38</c:v>
                </c:pt>
              </c:numCache>
            </c:numRef>
          </c:val>
          <c:extLst>
            <c:ext xmlns:c16="http://schemas.microsoft.com/office/drawing/2014/chart" uri="{C3380CC4-5D6E-409C-BE32-E72D297353CC}">
              <c16:uniqueId val="{00000004-BD92-4BD3-B934-F0BF3DAA2397}"/>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Resultat!$A$2:$A$4</c:f>
              <c:numCache>
                <c:formatCode>General</c:formatCode>
                <c:ptCount val="3"/>
                <c:pt idx="0">
                  <c:v>2021</c:v>
                </c:pt>
                <c:pt idx="1">
                  <c:v>2022</c:v>
                </c:pt>
                <c:pt idx="2">
                  <c:v>2023</c:v>
                </c:pt>
              </c:numCache>
            </c:numRef>
          </c:cat>
          <c:val>
            <c:numRef>
              <c:f>Resultat!$G$2:$G$4</c:f>
              <c:numCache>
                <c:formatCode>General</c:formatCode>
                <c:ptCount val="3"/>
                <c:pt idx="0">
                  <c:v>19</c:v>
                </c:pt>
                <c:pt idx="1">
                  <c:v>9</c:v>
                </c:pt>
                <c:pt idx="2">
                  <c:v>25</c:v>
                </c:pt>
              </c:numCache>
            </c:numRef>
          </c:val>
          <c:extLst>
            <c:ext xmlns:c16="http://schemas.microsoft.com/office/drawing/2014/chart" uri="{C3380CC4-5D6E-409C-BE32-E72D297353CC}">
              <c16:uniqueId val="{00000005-BD92-4BD3-B934-F0BF3DAA2397}"/>
            </c:ext>
          </c:extLst>
        </c:ser>
        <c:dLbls>
          <c:showLegendKey val="0"/>
          <c:showVal val="0"/>
          <c:showCatName val="0"/>
          <c:showSerName val="0"/>
          <c:showPercent val="0"/>
          <c:showBubbleSize val="0"/>
        </c:dLbls>
        <c:gapWidth val="150"/>
        <c:overlap val="100"/>
        <c:axId val="795991952"/>
        <c:axId val="795984080"/>
      </c:barChart>
      <c:catAx>
        <c:axId val="795991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95984080"/>
        <c:crosses val="autoZero"/>
        <c:auto val="1"/>
        <c:lblAlgn val="ctr"/>
        <c:lblOffset val="100"/>
        <c:noMultiLvlLbl val="0"/>
      </c:catAx>
      <c:valAx>
        <c:axId val="795984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95991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Hjort, Bø Sør og Flåbygd og Kleppe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Resultat!$A$2:$A$4</c:f>
              <c:numCache>
                <c:formatCode>General</c:formatCode>
                <c:ptCount val="3"/>
                <c:pt idx="0">
                  <c:v>2021</c:v>
                </c:pt>
                <c:pt idx="1">
                  <c:v>2022</c:v>
                </c:pt>
                <c:pt idx="2">
                  <c:v>2023</c:v>
                </c:pt>
              </c:numCache>
            </c:numRef>
          </c:cat>
          <c:val>
            <c:numRef>
              <c:f>Resultat!$B$2:$B$4</c:f>
              <c:numCache>
                <c:formatCode>General</c:formatCode>
                <c:ptCount val="3"/>
                <c:pt idx="0">
                  <c:v>11</c:v>
                </c:pt>
                <c:pt idx="1">
                  <c:v>8</c:v>
                </c:pt>
                <c:pt idx="2">
                  <c:v>19</c:v>
                </c:pt>
              </c:numCache>
            </c:numRef>
          </c:val>
          <c:extLst>
            <c:ext xmlns:c16="http://schemas.microsoft.com/office/drawing/2014/chart" uri="{C3380CC4-5D6E-409C-BE32-E72D297353CC}">
              <c16:uniqueId val="{00000000-B101-4878-A7EB-B3B912C1D579}"/>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Resultat!$A$2:$A$4</c:f>
              <c:numCache>
                <c:formatCode>General</c:formatCode>
                <c:ptCount val="3"/>
                <c:pt idx="0">
                  <c:v>2021</c:v>
                </c:pt>
                <c:pt idx="1">
                  <c:v>2022</c:v>
                </c:pt>
                <c:pt idx="2">
                  <c:v>2023</c:v>
                </c:pt>
              </c:numCache>
            </c:numRef>
          </c:cat>
          <c:val>
            <c:numRef>
              <c:f>Resultat!$C$2:$C$4</c:f>
              <c:numCache>
                <c:formatCode>General</c:formatCode>
                <c:ptCount val="3"/>
                <c:pt idx="0">
                  <c:v>15</c:v>
                </c:pt>
                <c:pt idx="1">
                  <c:v>11</c:v>
                </c:pt>
                <c:pt idx="2">
                  <c:v>19</c:v>
                </c:pt>
              </c:numCache>
            </c:numRef>
          </c:val>
          <c:extLst>
            <c:ext xmlns:c16="http://schemas.microsoft.com/office/drawing/2014/chart" uri="{C3380CC4-5D6E-409C-BE32-E72D297353CC}">
              <c16:uniqueId val="{00000001-B101-4878-A7EB-B3B912C1D579}"/>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Resultat!$A$2:$A$4</c:f>
              <c:numCache>
                <c:formatCode>General</c:formatCode>
                <c:ptCount val="3"/>
                <c:pt idx="0">
                  <c:v>2021</c:v>
                </c:pt>
                <c:pt idx="1">
                  <c:v>2022</c:v>
                </c:pt>
                <c:pt idx="2">
                  <c:v>2023</c:v>
                </c:pt>
              </c:numCache>
            </c:numRef>
          </c:cat>
          <c:val>
            <c:numRef>
              <c:f>Resultat!$D$2:$D$4</c:f>
              <c:numCache>
                <c:formatCode>General</c:formatCode>
                <c:ptCount val="3"/>
                <c:pt idx="0">
                  <c:v>7</c:v>
                </c:pt>
                <c:pt idx="1">
                  <c:v>19</c:v>
                </c:pt>
                <c:pt idx="2">
                  <c:v>11</c:v>
                </c:pt>
              </c:numCache>
            </c:numRef>
          </c:val>
          <c:extLst>
            <c:ext xmlns:c16="http://schemas.microsoft.com/office/drawing/2014/chart" uri="{C3380CC4-5D6E-409C-BE32-E72D297353CC}">
              <c16:uniqueId val="{00000002-B101-4878-A7EB-B3B912C1D579}"/>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Resultat!$A$2:$A$4</c:f>
              <c:numCache>
                <c:formatCode>General</c:formatCode>
                <c:ptCount val="3"/>
                <c:pt idx="0">
                  <c:v>2021</c:v>
                </c:pt>
                <c:pt idx="1">
                  <c:v>2022</c:v>
                </c:pt>
                <c:pt idx="2">
                  <c:v>2023</c:v>
                </c:pt>
              </c:numCache>
            </c:numRef>
          </c:cat>
          <c:val>
            <c:numRef>
              <c:f>Resultat!$E$2:$E$4</c:f>
              <c:numCache>
                <c:formatCode>General</c:formatCode>
                <c:ptCount val="3"/>
                <c:pt idx="0">
                  <c:v>11</c:v>
                </c:pt>
                <c:pt idx="1">
                  <c:v>19</c:v>
                </c:pt>
                <c:pt idx="2">
                  <c:v>11</c:v>
                </c:pt>
              </c:numCache>
            </c:numRef>
          </c:val>
          <c:extLst>
            <c:ext xmlns:c16="http://schemas.microsoft.com/office/drawing/2014/chart" uri="{C3380CC4-5D6E-409C-BE32-E72D297353CC}">
              <c16:uniqueId val="{00000003-B101-4878-A7EB-B3B912C1D579}"/>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Resultat!$A$2:$A$4</c:f>
              <c:numCache>
                <c:formatCode>General</c:formatCode>
                <c:ptCount val="3"/>
                <c:pt idx="0">
                  <c:v>2021</c:v>
                </c:pt>
                <c:pt idx="1">
                  <c:v>2022</c:v>
                </c:pt>
                <c:pt idx="2">
                  <c:v>2023</c:v>
                </c:pt>
              </c:numCache>
            </c:numRef>
          </c:cat>
          <c:val>
            <c:numRef>
              <c:f>Resultat!$F$2:$F$4</c:f>
              <c:numCache>
                <c:formatCode>General</c:formatCode>
                <c:ptCount val="3"/>
                <c:pt idx="0">
                  <c:v>26</c:v>
                </c:pt>
                <c:pt idx="1">
                  <c:v>25</c:v>
                </c:pt>
                <c:pt idx="2">
                  <c:v>22</c:v>
                </c:pt>
              </c:numCache>
            </c:numRef>
          </c:val>
          <c:extLst>
            <c:ext xmlns:c16="http://schemas.microsoft.com/office/drawing/2014/chart" uri="{C3380CC4-5D6E-409C-BE32-E72D297353CC}">
              <c16:uniqueId val="{00000004-B101-4878-A7EB-B3B912C1D579}"/>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Resultat!$A$2:$A$4</c:f>
              <c:numCache>
                <c:formatCode>General</c:formatCode>
                <c:ptCount val="3"/>
                <c:pt idx="0">
                  <c:v>2021</c:v>
                </c:pt>
                <c:pt idx="1">
                  <c:v>2022</c:v>
                </c:pt>
                <c:pt idx="2">
                  <c:v>2023</c:v>
                </c:pt>
              </c:numCache>
            </c:numRef>
          </c:cat>
          <c:val>
            <c:numRef>
              <c:f>Resultat!$G$2:$G$4</c:f>
              <c:numCache>
                <c:formatCode>General</c:formatCode>
                <c:ptCount val="3"/>
                <c:pt idx="0">
                  <c:v>30</c:v>
                </c:pt>
                <c:pt idx="1">
                  <c:v>17</c:v>
                </c:pt>
                <c:pt idx="2">
                  <c:v>19</c:v>
                </c:pt>
              </c:numCache>
            </c:numRef>
          </c:val>
          <c:extLst>
            <c:ext xmlns:c16="http://schemas.microsoft.com/office/drawing/2014/chart" uri="{C3380CC4-5D6E-409C-BE32-E72D297353CC}">
              <c16:uniqueId val="{00000005-B101-4878-A7EB-B3B912C1D579}"/>
            </c:ext>
          </c:extLst>
        </c:ser>
        <c:dLbls>
          <c:showLegendKey val="0"/>
          <c:showVal val="0"/>
          <c:showCatName val="0"/>
          <c:showSerName val="0"/>
          <c:showPercent val="0"/>
          <c:showBubbleSize val="0"/>
        </c:dLbls>
        <c:gapWidth val="150"/>
        <c:overlap val="100"/>
        <c:axId val="712795008"/>
        <c:axId val="712795992"/>
      </c:barChart>
      <c:catAx>
        <c:axId val="712795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12795992"/>
        <c:crosses val="autoZero"/>
        <c:auto val="1"/>
        <c:lblAlgn val="ctr"/>
        <c:lblOffset val="100"/>
        <c:noMultiLvlLbl val="0"/>
      </c:catAx>
      <c:valAx>
        <c:axId val="712795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12795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Hjort, Klevarsida, Sauar og Jonsås og Gullnås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stacked"/>
        <c:varyColors val="0"/>
        <c:ser>
          <c:idx val="0"/>
          <c:order val="0"/>
          <c:tx>
            <c:strRef>
              <c:f>Resultat!$B$1</c:f>
              <c:strCache>
                <c:ptCount val="1"/>
                <c:pt idx="0">
                  <c:v>Felte hannkalver i %</c:v>
                </c:pt>
              </c:strCache>
            </c:strRef>
          </c:tx>
          <c:spPr>
            <a:solidFill>
              <a:schemeClr val="accent1"/>
            </a:solidFill>
            <a:ln>
              <a:noFill/>
            </a:ln>
            <a:effectLst/>
          </c:spPr>
          <c:invertIfNegative val="0"/>
          <c:cat>
            <c:numRef>
              <c:f>Resultat!$A$2:$A$4</c:f>
              <c:numCache>
                <c:formatCode>General</c:formatCode>
                <c:ptCount val="3"/>
                <c:pt idx="0">
                  <c:v>2021</c:v>
                </c:pt>
                <c:pt idx="1">
                  <c:v>2022</c:v>
                </c:pt>
                <c:pt idx="2">
                  <c:v>2023</c:v>
                </c:pt>
              </c:numCache>
            </c:numRef>
          </c:cat>
          <c:val>
            <c:numRef>
              <c:f>Resultat!$B$2:$B$4</c:f>
              <c:numCache>
                <c:formatCode>General</c:formatCode>
                <c:ptCount val="3"/>
                <c:pt idx="0">
                  <c:v>15</c:v>
                </c:pt>
                <c:pt idx="1">
                  <c:v>19</c:v>
                </c:pt>
                <c:pt idx="2">
                  <c:v>15</c:v>
                </c:pt>
              </c:numCache>
            </c:numRef>
          </c:val>
          <c:extLst>
            <c:ext xmlns:c16="http://schemas.microsoft.com/office/drawing/2014/chart" uri="{C3380CC4-5D6E-409C-BE32-E72D297353CC}">
              <c16:uniqueId val="{00000000-AAE6-4E34-A7E8-2E7F20950360}"/>
            </c:ext>
          </c:extLst>
        </c:ser>
        <c:ser>
          <c:idx val="1"/>
          <c:order val="1"/>
          <c:tx>
            <c:strRef>
              <c:f>Resultat!$C$1</c:f>
              <c:strCache>
                <c:ptCount val="1"/>
                <c:pt idx="0">
                  <c:v>Felte hunnkalver i %</c:v>
                </c:pt>
              </c:strCache>
            </c:strRef>
          </c:tx>
          <c:spPr>
            <a:solidFill>
              <a:schemeClr val="accent2"/>
            </a:solidFill>
            <a:ln>
              <a:noFill/>
            </a:ln>
            <a:effectLst/>
          </c:spPr>
          <c:invertIfNegative val="0"/>
          <c:cat>
            <c:numRef>
              <c:f>Resultat!$A$2:$A$4</c:f>
              <c:numCache>
                <c:formatCode>General</c:formatCode>
                <c:ptCount val="3"/>
                <c:pt idx="0">
                  <c:v>2021</c:v>
                </c:pt>
                <c:pt idx="1">
                  <c:v>2022</c:v>
                </c:pt>
                <c:pt idx="2">
                  <c:v>2023</c:v>
                </c:pt>
              </c:numCache>
            </c:numRef>
          </c:cat>
          <c:val>
            <c:numRef>
              <c:f>Resultat!$C$2:$C$4</c:f>
              <c:numCache>
                <c:formatCode>General</c:formatCode>
                <c:ptCount val="3"/>
                <c:pt idx="0">
                  <c:v>25</c:v>
                </c:pt>
                <c:pt idx="1">
                  <c:v>13</c:v>
                </c:pt>
                <c:pt idx="2">
                  <c:v>25</c:v>
                </c:pt>
              </c:numCache>
            </c:numRef>
          </c:val>
          <c:extLst>
            <c:ext xmlns:c16="http://schemas.microsoft.com/office/drawing/2014/chart" uri="{C3380CC4-5D6E-409C-BE32-E72D297353CC}">
              <c16:uniqueId val="{00000001-AAE6-4E34-A7E8-2E7F20950360}"/>
            </c:ext>
          </c:extLst>
        </c:ser>
        <c:ser>
          <c:idx val="2"/>
          <c:order val="2"/>
          <c:tx>
            <c:strRef>
              <c:f>Resultat!$D$1</c:f>
              <c:strCache>
                <c:ptCount val="1"/>
                <c:pt idx="0">
                  <c:v>Felte 1-årige hanner i %</c:v>
                </c:pt>
              </c:strCache>
            </c:strRef>
          </c:tx>
          <c:spPr>
            <a:solidFill>
              <a:schemeClr val="accent3"/>
            </a:solidFill>
            <a:ln>
              <a:noFill/>
            </a:ln>
            <a:effectLst/>
          </c:spPr>
          <c:invertIfNegative val="0"/>
          <c:cat>
            <c:numRef>
              <c:f>Resultat!$A$2:$A$4</c:f>
              <c:numCache>
                <c:formatCode>General</c:formatCode>
                <c:ptCount val="3"/>
                <c:pt idx="0">
                  <c:v>2021</c:v>
                </c:pt>
                <c:pt idx="1">
                  <c:v>2022</c:v>
                </c:pt>
                <c:pt idx="2">
                  <c:v>2023</c:v>
                </c:pt>
              </c:numCache>
            </c:numRef>
          </c:cat>
          <c:val>
            <c:numRef>
              <c:f>Resultat!$D$2:$D$4</c:f>
              <c:numCache>
                <c:formatCode>General</c:formatCode>
                <c:ptCount val="3"/>
                <c:pt idx="0">
                  <c:v>20</c:v>
                </c:pt>
                <c:pt idx="1">
                  <c:v>31</c:v>
                </c:pt>
                <c:pt idx="2">
                  <c:v>10</c:v>
                </c:pt>
              </c:numCache>
            </c:numRef>
          </c:val>
          <c:extLst>
            <c:ext xmlns:c16="http://schemas.microsoft.com/office/drawing/2014/chart" uri="{C3380CC4-5D6E-409C-BE32-E72D297353CC}">
              <c16:uniqueId val="{00000002-AAE6-4E34-A7E8-2E7F20950360}"/>
            </c:ext>
          </c:extLst>
        </c:ser>
        <c:ser>
          <c:idx val="3"/>
          <c:order val="3"/>
          <c:tx>
            <c:strRef>
              <c:f>Resultat!$E$1</c:f>
              <c:strCache>
                <c:ptCount val="1"/>
                <c:pt idx="0">
                  <c:v>Felte 1-årige hunner i %</c:v>
                </c:pt>
              </c:strCache>
            </c:strRef>
          </c:tx>
          <c:spPr>
            <a:solidFill>
              <a:schemeClr val="accent4"/>
            </a:solidFill>
            <a:ln>
              <a:noFill/>
            </a:ln>
            <a:effectLst/>
          </c:spPr>
          <c:invertIfNegative val="0"/>
          <c:cat>
            <c:numRef>
              <c:f>Resultat!$A$2:$A$4</c:f>
              <c:numCache>
                <c:formatCode>General</c:formatCode>
                <c:ptCount val="3"/>
                <c:pt idx="0">
                  <c:v>2021</c:v>
                </c:pt>
                <c:pt idx="1">
                  <c:v>2022</c:v>
                </c:pt>
                <c:pt idx="2">
                  <c:v>2023</c:v>
                </c:pt>
              </c:numCache>
            </c:numRef>
          </c:cat>
          <c:val>
            <c:numRef>
              <c:f>Resultat!$E$2:$E$4</c:f>
              <c:numCache>
                <c:formatCode>General</c:formatCode>
                <c:ptCount val="3"/>
                <c:pt idx="0">
                  <c:v>0</c:v>
                </c:pt>
                <c:pt idx="1">
                  <c:v>13</c:v>
                </c:pt>
                <c:pt idx="2">
                  <c:v>10</c:v>
                </c:pt>
              </c:numCache>
            </c:numRef>
          </c:val>
          <c:extLst>
            <c:ext xmlns:c16="http://schemas.microsoft.com/office/drawing/2014/chart" uri="{C3380CC4-5D6E-409C-BE32-E72D297353CC}">
              <c16:uniqueId val="{00000003-AAE6-4E34-A7E8-2E7F20950360}"/>
            </c:ext>
          </c:extLst>
        </c:ser>
        <c:ser>
          <c:idx val="4"/>
          <c:order val="4"/>
          <c:tx>
            <c:strRef>
              <c:f>Resultat!$F$1</c:f>
              <c:strCache>
                <c:ptCount val="1"/>
                <c:pt idx="0">
                  <c:v>Felte eldre hanner i %</c:v>
                </c:pt>
              </c:strCache>
            </c:strRef>
          </c:tx>
          <c:spPr>
            <a:solidFill>
              <a:schemeClr val="accent5"/>
            </a:solidFill>
            <a:ln>
              <a:noFill/>
            </a:ln>
            <a:effectLst/>
          </c:spPr>
          <c:invertIfNegative val="0"/>
          <c:cat>
            <c:numRef>
              <c:f>Resultat!$A$2:$A$4</c:f>
              <c:numCache>
                <c:formatCode>General</c:formatCode>
                <c:ptCount val="3"/>
                <c:pt idx="0">
                  <c:v>2021</c:v>
                </c:pt>
                <c:pt idx="1">
                  <c:v>2022</c:v>
                </c:pt>
                <c:pt idx="2">
                  <c:v>2023</c:v>
                </c:pt>
              </c:numCache>
            </c:numRef>
          </c:cat>
          <c:val>
            <c:numRef>
              <c:f>Resultat!$F$2:$F$4</c:f>
              <c:numCache>
                <c:formatCode>General</c:formatCode>
                <c:ptCount val="3"/>
                <c:pt idx="0">
                  <c:v>20</c:v>
                </c:pt>
                <c:pt idx="1">
                  <c:v>6</c:v>
                </c:pt>
                <c:pt idx="2">
                  <c:v>20</c:v>
                </c:pt>
              </c:numCache>
            </c:numRef>
          </c:val>
          <c:extLst>
            <c:ext xmlns:c16="http://schemas.microsoft.com/office/drawing/2014/chart" uri="{C3380CC4-5D6E-409C-BE32-E72D297353CC}">
              <c16:uniqueId val="{00000004-AAE6-4E34-A7E8-2E7F20950360}"/>
            </c:ext>
          </c:extLst>
        </c:ser>
        <c:ser>
          <c:idx val="5"/>
          <c:order val="5"/>
          <c:tx>
            <c:strRef>
              <c:f>Resultat!$G$1</c:f>
              <c:strCache>
                <c:ptCount val="1"/>
                <c:pt idx="0">
                  <c:v>Felte eldre hunner i %</c:v>
                </c:pt>
              </c:strCache>
            </c:strRef>
          </c:tx>
          <c:spPr>
            <a:solidFill>
              <a:schemeClr val="accent6"/>
            </a:solidFill>
            <a:ln>
              <a:noFill/>
            </a:ln>
            <a:effectLst/>
          </c:spPr>
          <c:invertIfNegative val="0"/>
          <c:cat>
            <c:numRef>
              <c:f>Resultat!$A$2:$A$4</c:f>
              <c:numCache>
                <c:formatCode>General</c:formatCode>
                <c:ptCount val="3"/>
                <c:pt idx="0">
                  <c:v>2021</c:v>
                </c:pt>
                <c:pt idx="1">
                  <c:v>2022</c:v>
                </c:pt>
                <c:pt idx="2">
                  <c:v>2023</c:v>
                </c:pt>
              </c:numCache>
            </c:numRef>
          </c:cat>
          <c:val>
            <c:numRef>
              <c:f>Resultat!$G$2:$G$4</c:f>
              <c:numCache>
                <c:formatCode>General</c:formatCode>
                <c:ptCount val="3"/>
                <c:pt idx="0">
                  <c:v>20</c:v>
                </c:pt>
                <c:pt idx="1">
                  <c:v>19</c:v>
                </c:pt>
                <c:pt idx="2">
                  <c:v>20</c:v>
                </c:pt>
              </c:numCache>
            </c:numRef>
          </c:val>
          <c:extLst>
            <c:ext xmlns:c16="http://schemas.microsoft.com/office/drawing/2014/chart" uri="{C3380CC4-5D6E-409C-BE32-E72D297353CC}">
              <c16:uniqueId val="{00000005-AAE6-4E34-A7E8-2E7F20950360}"/>
            </c:ext>
          </c:extLst>
        </c:ser>
        <c:dLbls>
          <c:showLegendKey val="0"/>
          <c:showVal val="0"/>
          <c:showCatName val="0"/>
          <c:showSerName val="0"/>
          <c:showPercent val="0"/>
          <c:showBubbleSize val="0"/>
        </c:dLbls>
        <c:gapWidth val="150"/>
        <c:overlap val="100"/>
        <c:axId val="795980472"/>
        <c:axId val="795975552"/>
      </c:barChart>
      <c:catAx>
        <c:axId val="795980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95975552"/>
        <c:crosses val="autoZero"/>
        <c:auto val="1"/>
        <c:lblAlgn val="ctr"/>
        <c:lblOffset val="100"/>
        <c:noMultiLvlLbl val="0"/>
      </c:catAx>
      <c:valAx>
        <c:axId val="795975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795980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57633B-355B-40D1-8985-9D6C4F0429C9}"/>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0873812C-7C07-46A7-BF0B-8A3F4F9075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A0F04B6-B942-41CB-9837-12A5B330601B}"/>
              </a:ext>
            </a:extLst>
          </p:cNvPr>
          <p:cNvSpPr>
            <a:spLocks noGrp="1"/>
          </p:cNvSpPr>
          <p:nvPr>
            <p:ph type="dt" sz="half" idx="10"/>
          </p:nvPr>
        </p:nvSpPr>
        <p:spPr/>
        <p:txBody>
          <a:bodyPr/>
          <a:lstStyle/>
          <a:p>
            <a:fld id="{D73F600D-C6E8-4E94-ADF5-513F624EED85}" type="datetimeFigureOut">
              <a:rPr lang="nb-NO" smtClean="0"/>
              <a:t>04.04.2024</a:t>
            </a:fld>
            <a:endParaRPr lang="nb-NO"/>
          </a:p>
        </p:txBody>
      </p:sp>
      <p:sp>
        <p:nvSpPr>
          <p:cNvPr id="5" name="Plassholder for bunntekst 4">
            <a:extLst>
              <a:ext uri="{FF2B5EF4-FFF2-40B4-BE49-F238E27FC236}">
                <a16:creationId xmlns:a16="http://schemas.microsoft.com/office/drawing/2014/main" id="{4FD5C014-B3AF-47E2-AC95-50B11B13370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ABAB5F4-6EC9-4423-BC97-CBD4871D4BF9}"/>
              </a:ext>
            </a:extLst>
          </p:cNvPr>
          <p:cNvSpPr>
            <a:spLocks noGrp="1"/>
          </p:cNvSpPr>
          <p:nvPr>
            <p:ph type="sldNum" sz="quarter" idx="12"/>
          </p:nvPr>
        </p:nvSpPr>
        <p:spPr/>
        <p:txBody>
          <a:bodyPr/>
          <a:lstStyle/>
          <a:p>
            <a:fld id="{5D832F1B-C4D1-4155-8DEB-C710EBA81010}" type="slidenum">
              <a:rPr lang="nb-NO" smtClean="0"/>
              <a:t>‹#›</a:t>
            </a:fld>
            <a:endParaRPr lang="nb-NO"/>
          </a:p>
        </p:txBody>
      </p:sp>
    </p:spTree>
    <p:extLst>
      <p:ext uri="{BB962C8B-B14F-4D97-AF65-F5344CB8AC3E}">
        <p14:creationId xmlns:p14="http://schemas.microsoft.com/office/powerpoint/2010/main" val="3592676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9AC59B-3BF4-4F40-B2F5-5C81BE9D6AF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1F5473B6-0464-4F10-8614-332048D8F4B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242F8F2-7237-4D8E-8EAB-573BECE989FD}"/>
              </a:ext>
            </a:extLst>
          </p:cNvPr>
          <p:cNvSpPr>
            <a:spLocks noGrp="1"/>
          </p:cNvSpPr>
          <p:nvPr>
            <p:ph type="dt" sz="half" idx="10"/>
          </p:nvPr>
        </p:nvSpPr>
        <p:spPr/>
        <p:txBody>
          <a:bodyPr/>
          <a:lstStyle/>
          <a:p>
            <a:fld id="{D73F600D-C6E8-4E94-ADF5-513F624EED85}" type="datetimeFigureOut">
              <a:rPr lang="nb-NO" smtClean="0"/>
              <a:t>04.04.2024</a:t>
            </a:fld>
            <a:endParaRPr lang="nb-NO"/>
          </a:p>
        </p:txBody>
      </p:sp>
      <p:sp>
        <p:nvSpPr>
          <p:cNvPr id="5" name="Plassholder for bunntekst 4">
            <a:extLst>
              <a:ext uri="{FF2B5EF4-FFF2-40B4-BE49-F238E27FC236}">
                <a16:creationId xmlns:a16="http://schemas.microsoft.com/office/drawing/2014/main" id="{77140F59-6E40-4706-8A0C-5E8CF5CE405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B335D86-AD1F-4F72-AE33-DBC3C37FAEBA}"/>
              </a:ext>
            </a:extLst>
          </p:cNvPr>
          <p:cNvSpPr>
            <a:spLocks noGrp="1"/>
          </p:cNvSpPr>
          <p:nvPr>
            <p:ph type="sldNum" sz="quarter" idx="12"/>
          </p:nvPr>
        </p:nvSpPr>
        <p:spPr/>
        <p:txBody>
          <a:bodyPr/>
          <a:lstStyle/>
          <a:p>
            <a:fld id="{5D832F1B-C4D1-4155-8DEB-C710EBA81010}" type="slidenum">
              <a:rPr lang="nb-NO" smtClean="0"/>
              <a:t>‹#›</a:t>
            </a:fld>
            <a:endParaRPr lang="nb-NO"/>
          </a:p>
        </p:txBody>
      </p:sp>
    </p:spTree>
    <p:extLst>
      <p:ext uri="{BB962C8B-B14F-4D97-AF65-F5344CB8AC3E}">
        <p14:creationId xmlns:p14="http://schemas.microsoft.com/office/powerpoint/2010/main" val="461444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DCB92A83-43F7-4C80-9D73-ACC3A6A4631F}"/>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40A75CD8-BD02-41EF-AB7E-00AD1FA7341F}"/>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12A03D5-7BBE-4CEE-B9EB-4D4E1CFACBD6}"/>
              </a:ext>
            </a:extLst>
          </p:cNvPr>
          <p:cNvSpPr>
            <a:spLocks noGrp="1"/>
          </p:cNvSpPr>
          <p:nvPr>
            <p:ph type="dt" sz="half" idx="10"/>
          </p:nvPr>
        </p:nvSpPr>
        <p:spPr/>
        <p:txBody>
          <a:bodyPr/>
          <a:lstStyle/>
          <a:p>
            <a:fld id="{D73F600D-C6E8-4E94-ADF5-513F624EED85}" type="datetimeFigureOut">
              <a:rPr lang="nb-NO" smtClean="0"/>
              <a:t>04.04.2024</a:t>
            </a:fld>
            <a:endParaRPr lang="nb-NO"/>
          </a:p>
        </p:txBody>
      </p:sp>
      <p:sp>
        <p:nvSpPr>
          <p:cNvPr id="5" name="Plassholder for bunntekst 4">
            <a:extLst>
              <a:ext uri="{FF2B5EF4-FFF2-40B4-BE49-F238E27FC236}">
                <a16:creationId xmlns:a16="http://schemas.microsoft.com/office/drawing/2014/main" id="{7E574DB5-FD14-4E67-BDE4-F3C7BA9063E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0B8E5E0-2FDC-4BA3-BCF1-4603F250A073}"/>
              </a:ext>
            </a:extLst>
          </p:cNvPr>
          <p:cNvSpPr>
            <a:spLocks noGrp="1"/>
          </p:cNvSpPr>
          <p:nvPr>
            <p:ph type="sldNum" sz="quarter" idx="12"/>
          </p:nvPr>
        </p:nvSpPr>
        <p:spPr/>
        <p:txBody>
          <a:bodyPr/>
          <a:lstStyle/>
          <a:p>
            <a:fld id="{5D832F1B-C4D1-4155-8DEB-C710EBA81010}" type="slidenum">
              <a:rPr lang="nb-NO" smtClean="0"/>
              <a:t>‹#›</a:t>
            </a:fld>
            <a:endParaRPr lang="nb-NO"/>
          </a:p>
        </p:txBody>
      </p:sp>
    </p:spTree>
    <p:extLst>
      <p:ext uri="{BB962C8B-B14F-4D97-AF65-F5344CB8AC3E}">
        <p14:creationId xmlns:p14="http://schemas.microsoft.com/office/powerpoint/2010/main" val="374371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2ACA939-57A1-41CE-846E-7FAD8AD941B8}"/>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D5924BA-A951-43AF-AEA9-CA27A27C285C}"/>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309CF00-2A5C-4D47-AC01-2D3B4592E09D}"/>
              </a:ext>
            </a:extLst>
          </p:cNvPr>
          <p:cNvSpPr>
            <a:spLocks noGrp="1"/>
          </p:cNvSpPr>
          <p:nvPr>
            <p:ph type="dt" sz="half" idx="10"/>
          </p:nvPr>
        </p:nvSpPr>
        <p:spPr/>
        <p:txBody>
          <a:bodyPr/>
          <a:lstStyle/>
          <a:p>
            <a:fld id="{D73F600D-C6E8-4E94-ADF5-513F624EED85}" type="datetimeFigureOut">
              <a:rPr lang="nb-NO" smtClean="0"/>
              <a:t>04.04.2024</a:t>
            </a:fld>
            <a:endParaRPr lang="nb-NO"/>
          </a:p>
        </p:txBody>
      </p:sp>
      <p:sp>
        <p:nvSpPr>
          <p:cNvPr id="5" name="Plassholder for bunntekst 4">
            <a:extLst>
              <a:ext uri="{FF2B5EF4-FFF2-40B4-BE49-F238E27FC236}">
                <a16:creationId xmlns:a16="http://schemas.microsoft.com/office/drawing/2014/main" id="{478D1046-4CE8-4CE5-8C39-A0DF20124CE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6DA5468-6CEB-463E-90B8-073BDFED70B1}"/>
              </a:ext>
            </a:extLst>
          </p:cNvPr>
          <p:cNvSpPr>
            <a:spLocks noGrp="1"/>
          </p:cNvSpPr>
          <p:nvPr>
            <p:ph type="sldNum" sz="quarter" idx="12"/>
          </p:nvPr>
        </p:nvSpPr>
        <p:spPr/>
        <p:txBody>
          <a:bodyPr/>
          <a:lstStyle/>
          <a:p>
            <a:fld id="{5D832F1B-C4D1-4155-8DEB-C710EBA81010}" type="slidenum">
              <a:rPr lang="nb-NO" smtClean="0"/>
              <a:t>‹#›</a:t>
            </a:fld>
            <a:endParaRPr lang="nb-NO"/>
          </a:p>
        </p:txBody>
      </p:sp>
    </p:spTree>
    <p:extLst>
      <p:ext uri="{BB962C8B-B14F-4D97-AF65-F5344CB8AC3E}">
        <p14:creationId xmlns:p14="http://schemas.microsoft.com/office/powerpoint/2010/main" val="274195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980B9B-E307-4927-B840-8DF63E92744B}"/>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481B8C0C-8F9D-4DA5-86CA-B9EE566B3F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53A073F5-EB78-45D0-A9FD-69E57C91450B}"/>
              </a:ext>
            </a:extLst>
          </p:cNvPr>
          <p:cNvSpPr>
            <a:spLocks noGrp="1"/>
          </p:cNvSpPr>
          <p:nvPr>
            <p:ph type="dt" sz="half" idx="10"/>
          </p:nvPr>
        </p:nvSpPr>
        <p:spPr/>
        <p:txBody>
          <a:bodyPr/>
          <a:lstStyle/>
          <a:p>
            <a:fld id="{D73F600D-C6E8-4E94-ADF5-513F624EED85}" type="datetimeFigureOut">
              <a:rPr lang="nb-NO" smtClean="0"/>
              <a:t>04.04.2024</a:t>
            </a:fld>
            <a:endParaRPr lang="nb-NO"/>
          </a:p>
        </p:txBody>
      </p:sp>
      <p:sp>
        <p:nvSpPr>
          <p:cNvPr id="5" name="Plassholder for bunntekst 4">
            <a:extLst>
              <a:ext uri="{FF2B5EF4-FFF2-40B4-BE49-F238E27FC236}">
                <a16:creationId xmlns:a16="http://schemas.microsoft.com/office/drawing/2014/main" id="{8014D851-0B94-41C6-BCF9-2FB5B5FEC06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C8DD9A5-BD42-4A47-91D3-50CDF0870A7C}"/>
              </a:ext>
            </a:extLst>
          </p:cNvPr>
          <p:cNvSpPr>
            <a:spLocks noGrp="1"/>
          </p:cNvSpPr>
          <p:nvPr>
            <p:ph type="sldNum" sz="quarter" idx="12"/>
          </p:nvPr>
        </p:nvSpPr>
        <p:spPr/>
        <p:txBody>
          <a:bodyPr/>
          <a:lstStyle/>
          <a:p>
            <a:fld id="{5D832F1B-C4D1-4155-8DEB-C710EBA81010}" type="slidenum">
              <a:rPr lang="nb-NO" smtClean="0"/>
              <a:t>‹#›</a:t>
            </a:fld>
            <a:endParaRPr lang="nb-NO"/>
          </a:p>
        </p:txBody>
      </p:sp>
    </p:spTree>
    <p:extLst>
      <p:ext uri="{BB962C8B-B14F-4D97-AF65-F5344CB8AC3E}">
        <p14:creationId xmlns:p14="http://schemas.microsoft.com/office/powerpoint/2010/main" val="351471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85E67CE-07F8-49DC-973C-3756E61FF0C2}"/>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8F180A6-9F26-4AF8-832E-950C607F25EF}"/>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46113537-C26D-4004-A4C6-8F2BE0C9C33A}"/>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4B30E394-C0C5-4F3D-A0C8-A3F0622FCC72}"/>
              </a:ext>
            </a:extLst>
          </p:cNvPr>
          <p:cNvSpPr>
            <a:spLocks noGrp="1"/>
          </p:cNvSpPr>
          <p:nvPr>
            <p:ph type="dt" sz="half" idx="10"/>
          </p:nvPr>
        </p:nvSpPr>
        <p:spPr/>
        <p:txBody>
          <a:bodyPr/>
          <a:lstStyle/>
          <a:p>
            <a:fld id="{D73F600D-C6E8-4E94-ADF5-513F624EED85}" type="datetimeFigureOut">
              <a:rPr lang="nb-NO" smtClean="0"/>
              <a:t>04.04.2024</a:t>
            </a:fld>
            <a:endParaRPr lang="nb-NO"/>
          </a:p>
        </p:txBody>
      </p:sp>
      <p:sp>
        <p:nvSpPr>
          <p:cNvPr id="6" name="Plassholder for bunntekst 5">
            <a:extLst>
              <a:ext uri="{FF2B5EF4-FFF2-40B4-BE49-F238E27FC236}">
                <a16:creationId xmlns:a16="http://schemas.microsoft.com/office/drawing/2014/main" id="{3FAE6132-EC0D-46BC-9E66-4CF2F620C6D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BD516A1-9D01-4F69-933F-DA3502F8FCC2}"/>
              </a:ext>
            </a:extLst>
          </p:cNvPr>
          <p:cNvSpPr>
            <a:spLocks noGrp="1"/>
          </p:cNvSpPr>
          <p:nvPr>
            <p:ph type="sldNum" sz="quarter" idx="12"/>
          </p:nvPr>
        </p:nvSpPr>
        <p:spPr/>
        <p:txBody>
          <a:bodyPr/>
          <a:lstStyle/>
          <a:p>
            <a:fld id="{5D832F1B-C4D1-4155-8DEB-C710EBA81010}" type="slidenum">
              <a:rPr lang="nb-NO" smtClean="0"/>
              <a:t>‹#›</a:t>
            </a:fld>
            <a:endParaRPr lang="nb-NO"/>
          </a:p>
        </p:txBody>
      </p:sp>
    </p:spTree>
    <p:extLst>
      <p:ext uri="{BB962C8B-B14F-4D97-AF65-F5344CB8AC3E}">
        <p14:creationId xmlns:p14="http://schemas.microsoft.com/office/powerpoint/2010/main" val="2491818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04BC61-FAB2-48B7-9AED-69D201632E04}"/>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29FA7779-A076-42E2-9A5B-EE4ED6A251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D66F4003-02C5-45D3-9505-664219725970}"/>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92988C4-97B8-4C21-A5F1-B20A681132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CC8929BA-62FC-4162-A56C-C151F04B9B31}"/>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0541763E-B5B1-434D-909A-29923CEBD4E6}"/>
              </a:ext>
            </a:extLst>
          </p:cNvPr>
          <p:cNvSpPr>
            <a:spLocks noGrp="1"/>
          </p:cNvSpPr>
          <p:nvPr>
            <p:ph type="dt" sz="half" idx="10"/>
          </p:nvPr>
        </p:nvSpPr>
        <p:spPr/>
        <p:txBody>
          <a:bodyPr/>
          <a:lstStyle/>
          <a:p>
            <a:fld id="{D73F600D-C6E8-4E94-ADF5-513F624EED85}" type="datetimeFigureOut">
              <a:rPr lang="nb-NO" smtClean="0"/>
              <a:t>04.04.2024</a:t>
            </a:fld>
            <a:endParaRPr lang="nb-NO"/>
          </a:p>
        </p:txBody>
      </p:sp>
      <p:sp>
        <p:nvSpPr>
          <p:cNvPr id="8" name="Plassholder for bunntekst 7">
            <a:extLst>
              <a:ext uri="{FF2B5EF4-FFF2-40B4-BE49-F238E27FC236}">
                <a16:creationId xmlns:a16="http://schemas.microsoft.com/office/drawing/2014/main" id="{228C3720-089D-40EA-BBC6-94422A297545}"/>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68188EE2-8DE8-473D-A4A3-67E4F6009BE4}"/>
              </a:ext>
            </a:extLst>
          </p:cNvPr>
          <p:cNvSpPr>
            <a:spLocks noGrp="1"/>
          </p:cNvSpPr>
          <p:nvPr>
            <p:ph type="sldNum" sz="quarter" idx="12"/>
          </p:nvPr>
        </p:nvSpPr>
        <p:spPr/>
        <p:txBody>
          <a:bodyPr/>
          <a:lstStyle/>
          <a:p>
            <a:fld id="{5D832F1B-C4D1-4155-8DEB-C710EBA81010}" type="slidenum">
              <a:rPr lang="nb-NO" smtClean="0"/>
              <a:t>‹#›</a:t>
            </a:fld>
            <a:endParaRPr lang="nb-NO"/>
          </a:p>
        </p:txBody>
      </p:sp>
    </p:spTree>
    <p:extLst>
      <p:ext uri="{BB962C8B-B14F-4D97-AF65-F5344CB8AC3E}">
        <p14:creationId xmlns:p14="http://schemas.microsoft.com/office/powerpoint/2010/main" val="1980098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50D7514-B90F-43B8-971A-1966DF5375B2}"/>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C9F5D503-6651-4624-BE0B-0A022B67C63F}"/>
              </a:ext>
            </a:extLst>
          </p:cNvPr>
          <p:cNvSpPr>
            <a:spLocks noGrp="1"/>
          </p:cNvSpPr>
          <p:nvPr>
            <p:ph type="dt" sz="half" idx="10"/>
          </p:nvPr>
        </p:nvSpPr>
        <p:spPr/>
        <p:txBody>
          <a:bodyPr/>
          <a:lstStyle/>
          <a:p>
            <a:fld id="{D73F600D-C6E8-4E94-ADF5-513F624EED85}" type="datetimeFigureOut">
              <a:rPr lang="nb-NO" smtClean="0"/>
              <a:t>04.04.2024</a:t>
            </a:fld>
            <a:endParaRPr lang="nb-NO"/>
          </a:p>
        </p:txBody>
      </p:sp>
      <p:sp>
        <p:nvSpPr>
          <p:cNvPr id="4" name="Plassholder for bunntekst 3">
            <a:extLst>
              <a:ext uri="{FF2B5EF4-FFF2-40B4-BE49-F238E27FC236}">
                <a16:creationId xmlns:a16="http://schemas.microsoft.com/office/drawing/2014/main" id="{356BEC86-2ED2-4CAB-994C-EB822A413FA3}"/>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5945FF5E-BF67-4949-A266-F2D49D8CD5BB}"/>
              </a:ext>
            </a:extLst>
          </p:cNvPr>
          <p:cNvSpPr>
            <a:spLocks noGrp="1"/>
          </p:cNvSpPr>
          <p:nvPr>
            <p:ph type="sldNum" sz="quarter" idx="12"/>
          </p:nvPr>
        </p:nvSpPr>
        <p:spPr/>
        <p:txBody>
          <a:bodyPr/>
          <a:lstStyle/>
          <a:p>
            <a:fld id="{5D832F1B-C4D1-4155-8DEB-C710EBA81010}" type="slidenum">
              <a:rPr lang="nb-NO" smtClean="0"/>
              <a:t>‹#›</a:t>
            </a:fld>
            <a:endParaRPr lang="nb-NO"/>
          </a:p>
        </p:txBody>
      </p:sp>
    </p:spTree>
    <p:extLst>
      <p:ext uri="{BB962C8B-B14F-4D97-AF65-F5344CB8AC3E}">
        <p14:creationId xmlns:p14="http://schemas.microsoft.com/office/powerpoint/2010/main" val="4210802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7A3E46E-D987-49BF-99B2-E73F0F53DA27}"/>
              </a:ext>
            </a:extLst>
          </p:cNvPr>
          <p:cNvSpPr>
            <a:spLocks noGrp="1"/>
          </p:cNvSpPr>
          <p:nvPr>
            <p:ph type="dt" sz="half" idx="10"/>
          </p:nvPr>
        </p:nvSpPr>
        <p:spPr/>
        <p:txBody>
          <a:bodyPr/>
          <a:lstStyle/>
          <a:p>
            <a:fld id="{D73F600D-C6E8-4E94-ADF5-513F624EED85}" type="datetimeFigureOut">
              <a:rPr lang="nb-NO" smtClean="0"/>
              <a:t>04.04.2024</a:t>
            </a:fld>
            <a:endParaRPr lang="nb-NO"/>
          </a:p>
        </p:txBody>
      </p:sp>
      <p:sp>
        <p:nvSpPr>
          <p:cNvPr id="3" name="Plassholder for bunntekst 2">
            <a:extLst>
              <a:ext uri="{FF2B5EF4-FFF2-40B4-BE49-F238E27FC236}">
                <a16:creationId xmlns:a16="http://schemas.microsoft.com/office/drawing/2014/main" id="{212C16D2-B532-40A8-8275-D92073441CE8}"/>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7A00C372-675A-4D68-BDAF-AC0EE3B75FF7}"/>
              </a:ext>
            </a:extLst>
          </p:cNvPr>
          <p:cNvSpPr>
            <a:spLocks noGrp="1"/>
          </p:cNvSpPr>
          <p:nvPr>
            <p:ph type="sldNum" sz="quarter" idx="12"/>
          </p:nvPr>
        </p:nvSpPr>
        <p:spPr/>
        <p:txBody>
          <a:bodyPr/>
          <a:lstStyle/>
          <a:p>
            <a:fld id="{5D832F1B-C4D1-4155-8DEB-C710EBA81010}" type="slidenum">
              <a:rPr lang="nb-NO" smtClean="0"/>
              <a:t>‹#›</a:t>
            </a:fld>
            <a:endParaRPr lang="nb-NO"/>
          </a:p>
        </p:txBody>
      </p:sp>
    </p:spTree>
    <p:extLst>
      <p:ext uri="{BB962C8B-B14F-4D97-AF65-F5344CB8AC3E}">
        <p14:creationId xmlns:p14="http://schemas.microsoft.com/office/powerpoint/2010/main" val="2815182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0243D10-9A01-4718-839B-9B5D6468EBD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15D543A-AFCD-4E69-8746-604025E2C8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F0272AC-3360-49EC-9344-3579133EE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59FA9B8-103B-4218-ADAD-659A5D5CC6F6}"/>
              </a:ext>
            </a:extLst>
          </p:cNvPr>
          <p:cNvSpPr>
            <a:spLocks noGrp="1"/>
          </p:cNvSpPr>
          <p:nvPr>
            <p:ph type="dt" sz="half" idx="10"/>
          </p:nvPr>
        </p:nvSpPr>
        <p:spPr/>
        <p:txBody>
          <a:bodyPr/>
          <a:lstStyle/>
          <a:p>
            <a:fld id="{D73F600D-C6E8-4E94-ADF5-513F624EED85}" type="datetimeFigureOut">
              <a:rPr lang="nb-NO" smtClean="0"/>
              <a:t>04.04.2024</a:t>
            </a:fld>
            <a:endParaRPr lang="nb-NO"/>
          </a:p>
        </p:txBody>
      </p:sp>
      <p:sp>
        <p:nvSpPr>
          <p:cNvPr id="6" name="Plassholder for bunntekst 5">
            <a:extLst>
              <a:ext uri="{FF2B5EF4-FFF2-40B4-BE49-F238E27FC236}">
                <a16:creationId xmlns:a16="http://schemas.microsoft.com/office/drawing/2014/main" id="{DAF1AF12-2336-45A0-A079-7C57F76E7DB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B765471-F7D0-403A-9139-1CC68DE6D320}"/>
              </a:ext>
            </a:extLst>
          </p:cNvPr>
          <p:cNvSpPr>
            <a:spLocks noGrp="1"/>
          </p:cNvSpPr>
          <p:nvPr>
            <p:ph type="sldNum" sz="quarter" idx="12"/>
          </p:nvPr>
        </p:nvSpPr>
        <p:spPr/>
        <p:txBody>
          <a:bodyPr/>
          <a:lstStyle/>
          <a:p>
            <a:fld id="{5D832F1B-C4D1-4155-8DEB-C710EBA81010}" type="slidenum">
              <a:rPr lang="nb-NO" smtClean="0"/>
              <a:t>‹#›</a:t>
            </a:fld>
            <a:endParaRPr lang="nb-NO"/>
          </a:p>
        </p:txBody>
      </p:sp>
    </p:spTree>
    <p:extLst>
      <p:ext uri="{BB962C8B-B14F-4D97-AF65-F5344CB8AC3E}">
        <p14:creationId xmlns:p14="http://schemas.microsoft.com/office/powerpoint/2010/main" val="2190010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B6C207-CB45-415E-8FF6-2475004C23C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CFFB49B2-B7C9-4458-9CF2-891AF92A3F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0FEF4D59-5589-440F-A4E1-F2F2F5951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866B3458-EB2E-4968-A953-C9D9966B27D1}"/>
              </a:ext>
            </a:extLst>
          </p:cNvPr>
          <p:cNvSpPr>
            <a:spLocks noGrp="1"/>
          </p:cNvSpPr>
          <p:nvPr>
            <p:ph type="dt" sz="half" idx="10"/>
          </p:nvPr>
        </p:nvSpPr>
        <p:spPr/>
        <p:txBody>
          <a:bodyPr/>
          <a:lstStyle/>
          <a:p>
            <a:fld id="{D73F600D-C6E8-4E94-ADF5-513F624EED85}" type="datetimeFigureOut">
              <a:rPr lang="nb-NO" smtClean="0"/>
              <a:t>04.04.2024</a:t>
            </a:fld>
            <a:endParaRPr lang="nb-NO"/>
          </a:p>
        </p:txBody>
      </p:sp>
      <p:sp>
        <p:nvSpPr>
          <p:cNvPr id="6" name="Plassholder for bunntekst 5">
            <a:extLst>
              <a:ext uri="{FF2B5EF4-FFF2-40B4-BE49-F238E27FC236}">
                <a16:creationId xmlns:a16="http://schemas.microsoft.com/office/drawing/2014/main" id="{97FB7454-B113-4EB8-B25C-E85B17C8867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A03EB9C-5DD6-4B61-9795-EEC045CAB6D6}"/>
              </a:ext>
            </a:extLst>
          </p:cNvPr>
          <p:cNvSpPr>
            <a:spLocks noGrp="1"/>
          </p:cNvSpPr>
          <p:nvPr>
            <p:ph type="sldNum" sz="quarter" idx="12"/>
          </p:nvPr>
        </p:nvSpPr>
        <p:spPr/>
        <p:txBody>
          <a:bodyPr/>
          <a:lstStyle/>
          <a:p>
            <a:fld id="{5D832F1B-C4D1-4155-8DEB-C710EBA81010}" type="slidenum">
              <a:rPr lang="nb-NO" smtClean="0"/>
              <a:t>‹#›</a:t>
            </a:fld>
            <a:endParaRPr lang="nb-NO"/>
          </a:p>
        </p:txBody>
      </p:sp>
    </p:spTree>
    <p:extLst>
      <p:ext uri="{BB962C8B-B14F-4D97-AF65-F5344CB8AC3E}">
        <p14:creationId xmlns:p14="http://schemas.microsoft.com/office/powerpoint/2010/main" val="242308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C61C9BA-97ED-40C7-8E0D-AF20D1DBF4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D1798BD4-A83E-4F78-AC87-C926D61751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D9229C2-B9A5-4A5E-9941-BE88B43A30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F600D-C6E8-4E94-ADF5-513F624EED85}" type="datetimeFigureOut">
              <a:rPr lang="nb-NO" smtClean="0"/>
              <a:t>04.04.2024</a:t>
            </a:fld>
            <a:endParaRPr lang="nb-NO"/>
          </a:p>
        </p:txBody>
      </p:sp>
      <p:sp>
        <p:nvSpPr>
          <p:cNvPr id="5" name="Plassholder for bunntekst 4">
            <a:extLst>
              <a:ext uri="{FF2B5EF4-FFF2-40B4-BE49-F238E27FC236}">
                <a16:creationId xmlns:a16="http://schemas.microsoft.com/office/drawing/2014/main" id="{6F760B32-AA7F-49C9-8C0D-EC51D7741A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5B924DAD-6D40-4606-AF40-B6F7EAE4FA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32F1B-C4D1-4155-8DEB-C710EBA81010}" type="slidenum">
              <a:rPr lang="nb-NO" smtClean="0"/>
              <a:t>‹#›</a:t>
            </a:fld>
            <a:endParaRPr lang="nb-NO"/>
          </a:p>
        </p:txBody>
      </p:sp>
    </p:spTree>
    <p:extLst>
      <p:ext uri="{BB962C8B-B14F-4D97-AF65-F5344CB8AC3E}">
        <p14:creationId xmlns:p14="http://schemas.microsoft.com/office/powerpoint/2010/main" val="1064982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FB4EA1-712E-42D6-B6CF-253AB06DCAA5}"/>
              </a:ext>
            </a:extLst>
          </p:cNvPr>
          <p:cNvSpPr>
            <a:spLocks noGrp="1"/>
          </p:cNvSpPr>
          <p:nvPr>
            <p:ph type="ctrTitle"/>
          </p:nvPr>
        </p:nvSpPr>
        <p:spPr/>
        <p:txBody>
          <a:bodyPr/>
          <a:lstStyle/>
          <a:p>
            <a:r>
              <a:rPr lang="nb-NO" dirty="0"/>
              <a:t>Midt-Telemark</a:t>
            </a:r>
          </a:p>
        </p:txBody>
      </p:sp>
      <p:sp>
        <p:nvSpPr>
          <p:cNvPr id="3" name="Undertittel 2">
            <a:extLst>
              <a:ext uri="{FF2B5EF4-FFF2-40B4-BE49-F238E27FC236}">
                <a16:creationId xmlns:a16="http://schemas.microsoft.com/office/drawing/2014/main" id="{5B0FD61C-CD76-4818-9397-9AC42BB1DD47}"/>
              </a:ext>
            </a:extLst>
          </p:cNvPr>
          <p:cNvSpPr>
            <a:spLocks noGrp="1"/>
          </p:cNvSpPr>
          <p:nvPr>
            <p:ph type="subTitle" idx="1"/>
          </p:nvPr>
        </p:nvSpPr>
        <p:spPr/>
        <p:txBody>
          <a:bodyPr/>
          <a:lstStyle/>
          <a:p>
            <a:r>
              <a:rPr lang="nb-NO" dirty="0"/>
              <a:t>Møte med valdene 04.04.24. </a:t>
            </a:r>
          </a:p>
          <a:p>
            <a:r>
              <a:rPr lang="nb-NO" dirty="0"/>
              <a:t>Avskyting bestandsplaner</a:t>
            </a:r>
          </a:p>
          <a:p>
            <a:endParaRPr lang="nb-NO" dirty="0"/>
          </a:p>
        </p:txBody>
      </p:sp>
    </p:spTree>
    <p:extLst>
      <p:ext uri="{BB962C8B-B14F-4D97-AF65-F5344CB8AC3E}">
        <p14:creationId xmlns:p14="http://schemas.microsoft.com/office/powerpoint/2010/main" val="3414670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083AA74-EE22-49EC-BC64-EED086C7001A}"/>
              </a:ext>
            </a:extLst>
          </p:cNvPr>
          <p:cNvGraphicFramePr>
            <a:graphicFrameLocks/>
          </p:cNvGraphicFramePr>
          <p:nvPr>
            <p:extLst>
              <p:ext uri="{D42A27DB-BD31-4B8C-83A1-F6EECF244321}">
                <p14:modId xmlns:p14="http://schemas.microsoft.com/office/powerpoint/2010/main" val="914306124"/>
              </p:ext>
            </p:extLst>
          </p:nvPr>
        </p:nvGraphicFramePr>
        <p:xfrm>
          <a:off x="1586205" y="559837"/>
          <a:ext cx="9171992" cy="53930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004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6102C30C-B9AD-448F-9299-74B0E295A0EE}"/>
              </a:ext>
            </a:extLst>
          </p:cNvPr>
          <p:cNvGraphicFramePr>
            <a:graphicFrameLocks/>
          </p:cNvGraphicFramePr>
          <p:nvPr>
            <p:extLst>
              <p:ext uri="{D42A27DB-BD31-4B8C-83A1-F6EECF244321}">
                <p14:modId xmlns:p14="http://schemas.microsoft.com/office/powerpoint/2010/main" val="2249767168"/>
              </p:ext>
            </p:extLst>
          </p:nvPr>
        </p:nvGraphicFramePr>
        <p:xfrm>
          <a:off x="1922105" y="513183"/>
          <a:ext cx="8826759" cy="58782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7886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8A1C872-8720-4BA3-82FE-85BEA221DCD9}"/>
              </a:ext>
            </a:extLst>
          </p:cNvPr>
          <p:cNvGraphicFramePr>
            <a:graphicFrameLocks/>
          </p:cNvGraphicFramePr>
          <p:nvPr>
            <p:extLst>
              <p:ext uri="{D42A27DB-BD31-4B8C-83A1-F6EECF244321}">
                <p14:modId xmlns:p14="http://schemas.microsoft.com/office/powerpoint/2010/main" val="285345793"/>
              </p:ext>
            </p:extLst>
          </p:nvPr>
        </p:nvGraphicFramePr>
        <p:xfrm>
          <a:off x="2015412" y="475861"/>
          <a:ext cx="9106678" cy="58782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5311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Diagram 1">
            <a:extLst>
              <a:ext uri="{FF2B5EF4-FFF2-40B4-BE49-F238E27FC236}">
                <a16:creationId xmlns:a16="http://schemas.microsoft.com/office/drawing/2014/main" id="{4F9FA127-2605-43C3-8E14-326E3D9F015D}"/>
              </a:ext>
            </a:extLst>
          </p:cNvPr>
          <p:cNvGraphicFramePr>
            <a:graphicFrameLocks/>
          </p:cNvGraphicFramePr>
          <p:nvPr>
            <p:extLst>
              <p:ext uri="{D42A27DB-BD31-4B8C-83A1-F6EECF244321}">
                <p14:modId xmlns:p14="http://schemas.microsoft.com/office/powerpoint/2010/main" val="2966547902"/>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539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CF1B4CA-47C7-491B-BDF0-33088FDE8627}"/>
              </a:ext>
            </a:extLst>
          </p:cNvPr>
          <p:cNvGraphicFramePr>
            <a:graphicFrameLocks/>
          </p:cNvGraphicFramePr>
          <p:nvPr>
            <p:extLst>
              <p:ext uri="{D42A27DB-BD31-4B8C-83A1-F6EECF244321}">
                <p14:modId xmlns:p14="http://schemas.microsoft.com/office/powerpoint/2010/main" val="1536049361"/>
              </p:ext>
            </p:extLst>
          </p:nvPr>
        </p:nvGraphicFramePr>
        <p:xfrm>
          <a:off x="1782147" y="307909"/>
          <a:ext cx="8733453" cy="59809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521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FDD25A15-5AB9-428B-871E-C5ABD830C6B9}"/>
              </a:ext>
            </a:extLst>
          </p:cNvPr>
          <p:cNvGraphicFramePr>
            <a:graphicFrameLocks/>
          </p:cNvGraphicFramePr>
          <p:nvPr>
            <p:extLst>
              <p:ext uri="{D42A27DB-BD31-4B8C-83A1-F6EECF244321}">
                <p14:modId xmlns:p14="http://schemas.microsoft.com/office/powerpoint/2010/main" val="929597557"/>
              </p:ext>
            </p:extLst>
          </p:nvPr>
        </p:nvGraphicFramePr>
        <p:xfrm>
          <a:off x="1408922" y="466531"/>
          <a:ext cx="9041364" cy="57663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7502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3A0CC5-A379-4FBB-96F7-3A611402F4DA}"/>
              </a:ext>
            </a:extLst>
          </p:cNvPr>
          <p:cNvSpPr>
            <a:spLocks noGrp="1"/>
          </p:cNvSpPr>
          <p:nvPr>
            <p:ph type="title"/>
          </p:nvPr>
        </p:nvSpPr>
        <p:spPr/>
        <p:txBody>
          <a:bodyPr/>
          <a:lstStyle/>
          <a:p>
            <a:r>
              <a:rPr lang="nb-NO" dirty="0"/>
              <a:t>Avskyting og samarbeid om kvote</a:t>
            </a:r>
            <a:br>
              <a:rPr lang="nb-NO" dirty="0"/>
            </a:br>
            <a:endParaRPr lang="nb-NO" dirty="0"/>
          </a:p>
        </p:txBody>
      </p:sp>
      <p:sp>
        <p:nvSpPr>
          <p:cNvPr id="4" name="TekstSylinder 3">
            <a:extLst>
              <a:ext uri="{FF2B5EF4-FFF2-40B4-BE49-F238E27FC236}">
                <a16:creationId xmlns:a16="http://schemas.microsoft.com/office/drawing/2014/main" id="{B1690E3C-AAB8-4512-8BE9-F42FBAB88D67}"/>
              </a:ext>
            </a:extLst>
          </p:cNvPr>
          <p:cNvSpPr txBox="1"/>
          <p:nvPr/>
        </p:nvSpPr>
        <p:spPr>
          <a:xfrm>
            <a:off x="838200" y="1350628"/>
            <a:ext cx="8303703" cy="3230628"/>
          </a:xfrm>
          <a:prstGeom prst="rect">
            <a:avLst/>
          </a:prstGeom>
          <a:noFill/>
        </p:spPr>
        <p:txBody>
          <a:bodyPr wrap="square">
            <a:spAutoFit/>
          </a:bodyPr>
          <a:lstStyle/>
          <a:p>
            <a:pPr>
              <a:lnSpc>
                <a:spcPct val="107000"/>
              </a:lnSpc>
              <a:spcAft>
                <a:spcPts val="800"/>
              </a:spcAft>
            </a:pPr>
            <a:r>
              <a:rPr lang="nb-NO" sz="3200" dirty="0">
                <a:effectLst/>
                <a:latin typeface="Calibri" panose="020F0502020204030204" pitchFamily="34" charset="0"/>
                <a:ea typeface="Calibri" panose="020F0502020204030204" pitchFamily="34" charset="0"/>
                <a:cs typeface="Times New Roman" panose="02020603050405020304" pitchFamily="18" charset="0"/>
              </a:rPr>
              <a:t>Del ut fellingstillatelser etter areal eller etter historisk avskyting. Fellingstillatelse som ikke blir felt går inn i en pot som styret, etter søknad kan dele ut som ungdyr og kalv. Da har en kontroll på kapitaldyra og de med mye dyr i feltet kan øke avskytingen.</a:t>
            </a:r>
          </a:p>
        </p:txBody>
      </p:sp>
    </p:spTree>
    <p:extLst>
      <p:ext uri="{BB962C8B-B14F-4D97-AF65-F5344CB8AC3E}">
        <p14:creationId xmlns:p14="http://schemas.microsoft.com/office/powerpoint/2010/main" val="3164349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5C325C06-6524-4214-B5F2-EAFBE805C8D9}"/>
              </a:ext>
            </a:extLst>
          </p:cNvPr>
          <p:cNvSpPr txBox="1"/>
          <p:nvPr/>
        </p:nvSpPr>
        <p:spPr>
          <a:xfrm>
            <a:off x="662730" y="92280"/>
            <a:ext cx="11081857" cy="6224846"/>
          </a:xfrm>
          <a:prstGeom prst="rect">
            <a:avLst/>
          </a:prstGeom>
          <a:noFill/>
        </p:spPr>
        <p:txBody>
          <a:bodyPr wrap="square">
            <a:spAutoFit/>
          </a:bodyPr>
          <a:lstStyle/>
          <a:p>
            <a:r>
              <a:rPr lang="nb-NO" sz="2800" dirty="0">
                <a:solidFill>
                  <a:srgbClr val="000000"/>
                </a:solidFill>
                <a:effectLst/>
                <a:latin typeface="Times New Roman" panose="02020603050405020304" pitchFamily="18" charset="0"/>
                <a:ea typeface="Calibri" panose="020F0502020204030204" pitchFamily="34" charset="0"/>
              </a:rPr>
              <a:t>Eksempel med elgkvote: Det legges opp til en årlig tildeling på </a:t>
            </a:r>
            <a:r>
              <a:rPr lang="nb-NO" sz="2800" b="1" dirty="0">
                <a:solidFill>
                  <a:srgbClr val="000000"/>
                </a:solidFill>
                <a:effectLst/>
                <a:latin typeface="Times New Roman" panose="02020603050405020304" pitchFamily="18" charset="0"/>
                <a:ea typeface="Calibri" panose="020F0502020204030204" pitchFamily="34" charset="0"/>
              </a:rPr>
              <a:t>26 dyr. </a:t>
            </a:r>
            <a:r>
              <a:rPr lang="nb-NO" sz="2800" dirty="0">
                <a:solidFill>
                  <a:srgbClr val="000000"/>
                </a:solidFill>
                <a:effectLst/>
                <a:latin typeface="Times New Roman" panose="02020603050405020304" pitchFamily="18" charset="0"/>
                <a:ea typeface="Calibri" panose="020F0502020204030204" pitchFamily="34" charset="0"/>
              </a:rPr>
              <a:t>Av disse vil 5 dyr (i perioden) holdes tilbake som erstatning for skrapdyr og for tildeling ved forskjeller i bestandstetthet. Leder kan overføre inntil 2 stk. av «ekstradyr» til neste år i planen hvis ikke disse er skutt inneværende år. Jaktlag som har felt tildelt kvote og har høy bestandstetthet kan søke om tilleggsdyr. Tilleggsdyr kan også tildeles for felling av skadedyr innenfor jakttid. Bestandsplanområdes leder skal gjøre vedtak om tildeling av tilleggsdyr snarest mulig. Hvis jaktlag ser at de ikke får jaktet på tildelt tilleggsdyr, ber vi lag sifra om dette når de avslutter jakt. (Så andre lag kan benytte seg av muligheten) </a:t>
            </a:r>
          </a:p>
          <a:p>
            <a:pPr>
              <a:lnSpc>
                <a:spcPct val="107000"/>
              </a:lnSpc>
              <a:spcAft>
                <a:spcPts val="800"/>
              </a:spcAft>
            </a:pPr>
            <a:r>
              <a:rPr lang="nb-NO" sz="2800" dirty="0">
                <a:effectLst/>
                <a:latin typeface="Calibri" panose="020F0502020204030204" pitchFamily="34" charset="0"/>
                <a:ea typeface="Calibri" panose="020F0502020204030204" pitchFamily="34" charset="0"/>
                <a:cs typeface="Times New Roman" panose="02020603050405020304" pitchFamily="18" charset="0"/>
              </a:rPr>
              <a:t>Skrapdyr defineres på følgende måte; kalv med slaktevekt under 45 kg, ungdyr under 80 kg og eldre dyr under 110 kg. Skrapdyr skal kompenseres i form av tilleggsdyr dersom det er rom for det innenfor ubenyttet kvote i bestandsplanområde.</a:t>
            </a:r>
          </a:p>
        </p:txBody>
      </p:sp>
    </p:spTree>
    <p:extLst>
      <p:ext uri="{BB962C8B-B14F-4D97-AF65-F5344CB8AC3E}">
        <p14:creationId xmlns:p14="http://schemas.microsoft.com/office/powerpoint/2010/main" val="89651128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284</Words>
  <Application>Microsoft Office PowerPoint</Application>
  <PresentationFormat>Widescreen</PresentationFormat>
  <Paragraphs>13</Paragraphs>
  <Slides>9</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9</vt:i4>
      </vt:variant>
    </vt:vector>
  </HeadingPairs>
  <TitlesOfParts>
    <vt:vector size="14" baseType="lpstr">
      <vt:lpstr>Arial</vt:lpstr>
      <vt:lpstr>Calibri</vt:lpstr>
      <vt:lpstr>Calibri Light</vt:lpstr>
      <vt:lpstr>Times New Roman</vt:lpstr>
      <vt:lpstr>Office-tema</vt:lpstr>
      <vt:lpstr>Midt-Telemark</vt:lpstr>
      <vt:lpstr>PowerPoint-presentasjon</vt:lpstr>
      <vt:lpstr>PowerPoint-presentasjon</vt:lpstr>
      <vt:lpstr>PowerPoint-presentasjon</vt:lpstr>
      <vt:lpstr>PowerPoint-presentasjon</vt:lpstr>
      <vt:lpstr>PowerPoint-presentasjon</vt:lpstr>
      <vt:lpstr>PowerPoint-presentasjon</vt:lpstr>
      <vt:lpstr>Avskyting og samarbeid om kvote </vt:lpstr>
      <vt:lpstr>PowerPoint-presentasjon</vt:lpstr>
    </vt:vector>
  </TitlesOfParts>
  <Company>Midt Telemark IKT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Midt-Telemark</dc:title>
  <dc:creator>Øystein Saga</dc:creator>
  <cp:lastModifiedBy>Øystein Saga</cp:lastModifiedBy>
  <cp:revision>13</cp:revision>
  <dcterms:created xsi:type="dcterms:W3CDTF">2024-04-03T11:33:06Z</dcterms:created>
  <dcterms:modified xsi:type="dcterms:W3CDTF">2024-04-04T12:25:47Z</dcterms:modified>
</cp:coreProperties>
</file>