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0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2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9" r:id="rId5"/>
    <p:sldId id="262" r:id="rId6"/>
    <p:sldId id="266" r:id="rId7"/>
    <p:sldId id="278" r:id="rId8"/>
    <p:sldId id="279" r:id="rId9"/>
    <p:sldId id="267" r:id="rId10"/>
    <p:sldId id="263" r:id="rId11"/>
    <p:sldId id="265" r:id="rId12"/>
    <p:sldId id="264" r:id="rId13"/>
    <p:sldId id="277" r:id="rId14"/>
    <p:sldId id="281" r:id="rId15"/>
    <p:sldId id="282" r:id="rId16"/>
    <p:sldId id="284" r:id="rId17"/>
    <p:sldId id="283" r:id="rId18"/>
    <p:sldId id="273" r:id="rId19"/>
    <p:sldId id="268" r:id="rId20"/>
    <p:sldId id="270" r:id="rId21"/>
    <p:sldId id="271" r:id="rId22"/>
    <p:sldId id="269" r:id="rId23"/>
    <p:sldId id="272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Felte elg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Resultat!$N$2:$N$12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Resultat!$O$2:$O$12</c:f>
              <c:numCache>
                <c:formatCode>General</c:formatCode>
                <c:ptCount val="11"/>
                <c:pt idx="0">
                  <c:v>106</c:v>
                </c:pt>
                <c:pt idx="1">
                  <c:v>103</c:v>
                </c:pt>
                <c:pt idx="2">
                  <c:v>90</c:v>
                </c:pt>
                <c:pt idx="3">
                  <c:v>90</c:v>
                </c:pt>
                <c:pt idx="4">
                  <c:v>88</c:v>
                </c:pt>
                <c:pt idx="5">
                  <c:v>72</c:v>
                </c:pt>
                <c:pt idx="6">
                  <c:v>77</c:v>
                </c:pt>
                <c:pt idx="7">
                  <c:v>79</c:v>
                </c:pt>
                <c:pt idx="8">
                  <c:v>65</c:v>
                </c:pt>
                <c:pt idx="9">
                  <c:v>54</c:v>
                </c:pt>
                <c:pt idx="10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D0-4DE2-AC70-18E29F120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0053968"/>
        <c:axId val="720048064"/>
      </c:lineChart>
      <c:catAx>
        <c:axId val="72005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0048064"/>
        <c:crosses val="autoZero"/>
        <c:auto val="1"/>
        <c:lblAlgn val="ctr"/>
        <c:lblOffset val="100"/>
        <c:noMultiLvlLbl val="0"/>
      </c:catAx>
      <c:valAx>
        <c:axId val="72004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005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Gjennomsnittsvekt</a:t>
            </a:r>
            <a:r>
              <a:rPr lang="nb-NO" baseline="0"/>
              <a:t> kalv</a:t>
            </a:r>
            <a:endParaRPr lang="nb-N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Hunn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Resultat!$A$3:$A$13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Resultat!$M$1:$M$11</c:f>
              <c:numCache>
                <c:formatCode>General</c:formatCode>
                <c:ptCount val="11"/>
                <c:pt idx="0">
                  <c:v>55.25</c:v>
                </c:pt>
                <c:pt idx="1">
                  <c:v>56.25</c:v>
                </c:pt>
                <c:pt idx="2">
                  <c:v>51.5</c:v>
                </c:pt>
                <c:pt idx="3">
                  <c:v>52.67</c:v>
                </c:pt>
                <c:pt idx="4">
                  <c:v>55.67</c:v>
                </c:pt>
                <c:pt idx="5">
                  <c:v>53.78</c:v>
                </c:pt>
                <c:pt idx="6">
                  <c:v>52.88</c:v>
                </c:pt>
                <c:pt idx="7">
                  <c:v>45.93</c:v>
                </c:pt>
                <c:pt idx="8">
                  <c:v>44.6</c:v>
                </c:pt>
                <c:pt idx="9">
                  <c:v>65.75</c:v>
                </c:pt>
                <c:pt idx="10">
                  <c:v>54.33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D9-4EB2-8EEB-610326CAF2A5}"/>
            </c:ext>
          </c:extLst>
        </c:ser>
        <c:ser>
          <c:idx val="1"/>
          <c:order val="1"/>
          <c:tx>
            <c:v>Hann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Resultat!$A$3:$A$13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Resultat!$N$1:$N$11</c:f>
              <c:numCache>
                <c:formatCode>General</c:formatCode>
                <c:ptCount val="11"/>
                <c:pt idx="0">
                  <c:v>61.36</c:v>
                </c:pt>
                <c:pt idx="1">
                  <c:v>57.13</c:v>
                </c:pt>
                <c:pt idx="2">
                  <c:v>61.83</c:v>
                </c:pt>
                <c:pt idx="3">
                  <c:v>63.91</c:v>
                </c:pt>
                <c:pt idx="4">
                  <c:v>57.38</c:v>
                </c:pt>
                <c:pt idx="5">
                  <c:v>48.77</c:v>
                </c:pt>
                <c:pt idx="6">
                  <c:v>49.75</c:v>
                </c:pt>
                <c:pt idx="7">
                  <c:v>48.71</c:v>
                </c:pt>
                <c:pt idx="8">
                  <c:v>52</c:v>
                </c:pt>
                <c:pt idx="9">
                  <c:v>61.6</c:v>
                </c:pt>
                <c:pt idx="10">
                  <c:v>48.2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D9-4EB2-8EEB-610326CAF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3684224"/>
        <c:axId val="513684552"/>
      </c:lineChart>
      <c:catAx>
        <c:axId val="51368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3684552"/>
        <c:crosses val="autoZero"/>
        <c:auto val="1"/>
        <c:lblAlgn val="ctr"/>
        <c:lblOffset val="100"/>
        <c:noMultiLvlLbl val="0"/>
      </c:catAx>
      <c:valAx>
        <c:axId val="513684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368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Gjennomsnittsvekt ungdyr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Resultat!$K$2</c:f>
              <c:strCache>
                <c:ptCount val="1"/>
                <c:pt idx="0">
                  <c:v>Gjennomsnittsvekt kuer 1 ½ år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Resultat!$J$3:$J$13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Resultat!$K$3:$K$13</c:f>
              <c:numCache>
                <c:formatCode>General</c:formatCode>
                <c:ptCount val="11"/>
                <c:pt idx="0">
                  <c:v>131.25</c:v>
                </c:pt>
                <c:pt idx="1">
                  <c:v>111.36</c:v>
                </c:pt>
                <c:pt idx="2">
                  <c:v>124.1</c:v>
                </c:pt>
                <c:pt idx="3">
                  <c:v>117.42</c:v>
                </c:pt>
                <c:pt idx="4">
                  <c:v>113.86</c:v>
                </c:pt>
                <c:pt idx="5">
                  <c:v>110.88</c:v>
                </c:pt>
                <c:pt idx="6">
                  <c:v>105.5</c:v>
                </c:pt>
                <c:pt idx="7">
                  <c:v>113.5</c:v>
                </c:pt>
                <c:pt idx="8">
                  <c:v>108.75</c:v>
                </c:pt>
                <c:pt idx="9">
                  <c:v>109.36</c:v>
                </c:pt>
                <c:pt idx="10">
                  <c:v>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13-4935-8909-92D4CEC7259E}"/>
            </c:ext>
          </c:extLst>
        </c:ser>
        <c:ser>
          <c:idx val="1"/>
          <c:order val="1"/>
          <c:tx>
            <c:strRef>
              <c:f>Resultat!$L$2</c:f>
              <c:strCache>
                <c:ptCount val="1"/>
                <c:pt idx="0">
                  <c:v>Gjennomsnittsvekt okser 1 ½ år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Resultat!$J$3:$J$13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Resultat!$L$3:$L$13</c:f>
              <c:numCache>
                <c:formatCode>General</c:formatCode>
                <c:ptCount val="11"/>
                <c:pt idx="0">
                  <c:v>122.9</c:v>
                </c:pt>
                <c:pt idx="1">
                  <c:v>126.32</c:v>
                </c:pt>
                <c:pt idx="2">
                  <c:v>122.62</c:v>
                </c:pt>
                <c:pt idx="3">
                  <c:v>118.18</c:v>
                </c:pt>
                <c:pt idx="4">
                  <c:v>121.5</c:v>
                </c:pt>
                <c:pt idx="5">
                  <c:v>122.2</c:v>
                </c:pt>
                <c:pt idx="6">
                  <c:v>105.9</c:v>
                </c:pt>
                <c:pt idx="7">
                  <c:v>117</c:v>
                </c:pt>
                <c:pt idx="8">
                  <c:v>113.18</c:v>
                </c:pt>
                <c:pt idx="9">
                  <c:v>121.56</c:v>
                </c:pt>
                <c:pt idx="10">
                  <c:v>112.25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13-4935-8909-92D4CEC72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013064"/>
        <c:axId val="516013720"/>
      </c:lineChart>
      <c:catAx>
        <c:axId val="51601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6013720"/>
        <c:crosses val="autoZero"/>
        <c:auto val="1"/>
        <c:lblAlgn val="ctr"/>
        <c:lblOffset val="100"/>
        <c:noMultiLvlLbl val="0"/>
      </c:catAx>
      <c:valAx>
        <c:axId val="516013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601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Resultat!$H$1</c:f>
              <c:strCache>
                <c:ptCount val="1"/>
                <c:pt idx="0">
                  <c:v>Sum felte hjort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Resultat!$H$2:$H$12</c:f>
              <c:numCache>
                <c:formatCode>General</c:formatCode>
                <c:ptCount val="11"/>
                <c:pt idx="0">
                  <c:v>21</c:v>
                </c:pt>
                <c:pt idx="1">
                  <c:v>24</c:v>
                </c:pt>
                <c:pt idx="2">
                  <c:v>21</c:v>
                </c:pt>
                <c:pt idx="3">
                  <c:v>29</c:v>
                </c:pt>
                <c:pt idx="4">
                  <c:v>23</c:v>
                </c:pt>
                <c:pt idx="5">
                  <c:v>38</c:v>
                </c:pt>
                <c:pt idx="6">
                  <c:v>35</c:v>
                </c:pt>
                <c:pt idx="7">
                  <c:v>47</c:v>
                </c:pt>
                <c:pt idx="8">
                  <c:v>47</c:v>
                </c:pt>
                <c:pt idx="9">
                  <c:v>46</c:v>
                </c:pt>
                <c:pt idx="10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4A-4830-AD04-7C340861B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2209520"/>
        <c:axId val="792208536"/>
      </c:lineChart>
      <c:catAx>
        <c:axId val="7922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2208536"/>
        <c:crosses val="autoZero"/>
        <c:auto val="1"/>
        <c:lblAlgn val="ctr"/>
        <c:lblOffset val="100"/>
        <c:noMultiLvlLbl val="0"/>
      </c:catAx>
      <c:valAx>
        <c:axId val="79220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220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hjort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218</c:v>
                </c:pt>
                <c:pt idx="1">
                  <c:v>148</c:v>
                </c:pt>
                <c:pt idx="2">
                  <c:v>157</c:v>
                </c:pt>
                <c:pt idx="3">
                  <c:v>255</c:v>
                </c:pt>
                <c:pt idx="4">
                  <c:v>259</c:v>
                </c:pt>
                <c:pt idx="5">
                  <c:v>345</c:v>
                </c:pt>
                <c:pt idx="6">
                  <c:v>356</c:v>
                </c:pt>
                <c:pt idx="7">
                  <c:v>500</c:v>
                </c:pt>
                <c:pt idx="8">
                  <c:v>368</c:v>
                </c:pt>
                <c:pt idx="9">
                  <c:v>320</c:v>
                </c:pt>
                <c:pt idx="10">
                  <c:v>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FC-4D7C-A05B-187FAEE2EC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3426888"/>
        <c:axId val="773427872"/>
      </c:lineChart>
      <c:catAx>
        <c:axId val="77342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73427872"/>
        <c:crosses val="autoZero"/>
        <c:auto val="1"/>
        <c:lblAlgn val="ctr"/>
        <c:lblOffset val="100"/>
        <c:noMultiLvlLbl val="0"/>
      </c:catAx>
      <c:valAx>
        <c:axId val="77342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7342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dirty="0"/>
              <a:t>Sett hjort og antall jegerdager</a:t>
            </a:r>
          </a:p>
          <a:p>
            <a:pPr>
              <a:defRPr/>
            </a:pPr>
            <a:endParaRPr lang="nb-N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Resultat!$G$1</c:f>
              <c:strCache>
                <c:ptCount val="1"/>
                <c:pt idx="0">
                  <c:v>Sum sette hjort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218</c:v>
                </c:pt>
                <c:pt idx="1">
                  <c:v>148</c:v>
                </c:pt>
                <c:pt idx="2">
                  <c:v>157</c:v>
                </c:pt>
                <c:pt idx="3">
                  <c:v>255</c:v>
                </c:pt>
                <c:pt idx="4">
                  <c:v>259</c:v>
                </c:pt>
                <c:pt idx="5">
                  <c:v>345</c:v>
                </c:pt>
                <c:pt idx="6">
                  <c:v>356</c:v>
                </c:pt>
                <c:pt idx="7">
                  <c:v>500</c:v>
                </c:pt>
                <c:pt idx="8">
                  <c:v>368</c:v>
                </c:pt>
                <c:pt idx="9">
                  <c:v>320</c:v>
                </c:pt>
                <c:pt idx="10">
                  <c:v>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CC-41D8-88EA-5E72B4ABA676}"/>
            </c:ext>
          </c:extLst>
        </c:ser>
        <c:ser>
          <c:idx val="1"/>
          <c:order val="1"/>
          <c:tx>
            <c:strRef>
              <c:f>Resultat!$H$1</c:f>
              <c:strCache>
                <c:ptCount val="1"/>
                <c:pt idx="0">
                  <c:v>Antall jegerdager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Resultat!$H$2:$H$12</c:f>
              <c:numCache>
                <c:formatCode>General</c:formatCode>
                <c:ptCount val="11"/>
                <c:pt idx="0">
                  <c:v>2363</c:v>
                </c:pt>
                <c:pt idx="1">
                  <c:v>1885</c:v>
                </c:pt>
                <c:pt idx="2">
                  <c:v>2348</c:v>
                </c:pt>
                <c:pt idx="3">
                  <c:v>1899</c:v>
                </c:pt>
                <c:pt idx="4">
                  <c:v>1800</c:v>
                </c:pt>
                <c:pt idx="5">
                  <c:v>2060</c:v>
                </c:pt>
                <c:pt idx="6">
                  <c:v>1836</c:v>
                </c:pt>
                <c:pt idx="7">
                  <c:v>2008</c:v>
                </c:pt>
                <c:pt idx="8">
                  <c:v>1604</c:v>
                </c:pt>
                <c:pt idx="9">
                  <c:v>1695</c:v>
                </c:pt>
                <c:pt idx="10">
                  <c:v>1810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CC-41D8-88EA-5E72B4ABA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1042552"/>
        <c:axId val="791046160"/>
      </c:lineChart>
      <c:catAx>
        <c:axId val="79104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1046160"/>
        <c:crosses val="autoZero"/>
        <c:auto val="1"/>
        <c:lblAlgn val="ctr"/>
        <c:lblOffset val="100"/>
        <c:noMultiLvlLbl val="0"/>
      </c:catAx>
      <c:valAx>
        <c:axId val="79104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1042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Fordeling felt hjort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Hannkalv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F-4E35-996D-DB7B0DB3E18D}"/>
            </c:ext>
          </c:extLst>
        </c:ser>
        <c:ser>
          <c:idx val="1"/>
          <c:order val="1"/>
          <c:tx>
            <c:strRef>
              <c:f>Resultat!$C$1</c:f>
              <c:strCache>
                <c:ptCount val="1"/>
                <c:pt idx="0">
                  <c:v>Hunnkalv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5F-4E35-996D-DB7B0DB3E18D}"/>
            </c:ext>
          </c:extLst>
        </c:ser>
        <c:ser>
          <c:idx val="2"/>
          <c:order val="2"/>
          <c:tx>
            <c:strRef>
              <c:f>Resultat!$D$1</c:f>
              <c:strCache>
                <c:ptCount val="1"/>
                <c:pt idx="0">
                  <c:v>Hann 1 ½ år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Resultat!$D$2:$D$12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7</c:v>
                </c:pt>
                <c:pt idx="6">
                  <c:v>5</c:v>
                </c:pt>
                <c:pt idx="7">
                  <c:v>7</c:v>
                </c:pt>
                <c:pt idx="8">
                  <c:v>8</c:v>
                </c:pt>
                <c:pt idx="9">
                  <c:v>7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5F-4E35-996D-DB7B0DB3E18D}"/>
            </c:ext>
          </c:extLst>
        </c:ser>
        <c:ser>
          <c:idx val="3"/>
          <c:order val="3"/>
          <c:tx>
            <c:strRef>
              <c:f>Resultat!$E$1</c:f>
              <c:strCache>
                <c:ptCount val="1"/>
                <c:pt idx="0">
                  <c:v>Hunn 1 ½ år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Resultat!$E$2:$E$12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7</c:v>
                </c:pt>
                <c:pt idx="8">
                  <c:v>4</c:v>
                </c:pt>
                <c:pt idx="9">
                  <c:v>5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5F-4E35-996D-DB7B0DB3E18D}"/>
            </c:ext>
          </c:extLst>
        </c:ser>
        <c:ser>
          <c:idx val="4"/>
          <c:order val="4"/>
          <c:tx>
            <c:strRef>
              <c:f>Resultat!$F$1</c:f>
              <c:strCache>
                <c:ptCount val="1"/>
                <c:pt idx="0">
                  <c:v>Hann 2 ½ år og eldre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Resultat!$F$2:$F$12</c:f>
              <c:numCache>
                <c:formatCode>General</c:formatCode>
                <c:ptCount val="11"/>
                <c:pt idx="0">
                  <c:v>7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10</c:v>
                </c:pt>
                <c:pt idx="6">
                  <c:v>11</c:v>
                </c:pt>
                <c:pt idx="7">
                  <c:v>9</c:v>
                </c:pt>
                <c:pt idx="8">
                  <c:v>11</c:v>
                </c:pt>
                <c:pt idx="9">
                  <c:v>12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5F-4E35-996D-DB7B0DB3E18D}"/>
            </c:ext>
          </c:extLst>
        </c:ser>
        <c:ser>
          <c:idx val="5"/>
          <c:order val="5"/>
          <c:tx>
            <c:strRef>
              <c:f>Resultat!$G$1</c:f>
              <c:strCache>
                <c:ptCount val="1"/>
                <c:pt idx="0">
                  <c:v>Hunn 2 ½ år og eldre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3</c:v>
                </c:pt>
                <c:pt idx="1">
                  <c:v>8</c:v>
                </c:pt>
                <c:pt idx="2">
                  <c:v>2</c:v>
                </c:pt>
                <c:pt idx="3">
                  <c:v>6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11</c:v>
                </c:pt>
                <c:pt idx="8">
                  <c:v>12</c:v>
                </c:pt>
                <c:pt idx="9">
                  <c:v>12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5F-4E35-996D-DB7B0DB3E1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636920"/>
        <c:axId val="117636592"/>
      </c:barChart>
      <c:catAx>
        <c:axId val="117636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636592"/>
        <c:crosses val="autoZero"/>
        <c:auto val="1"/>
        <c:lblAlgn val="ctr"/>
        <c:lblOffset val="100"/>
        <c:noMultiLvlLbl val="0"/>
      </c:catAx>
      <c:valAx>
        <c:axId val="11763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636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Felte dyr i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Felte hannkalver i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24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  <c:pt idx="4">
                  <c:v>17</c:v>
                </c:pt>
                <c:pt idx="5">
                  <c:v>8</c:v>
                </c:pt>
                <c:pt idx="6">
                  <c:v>14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8-4426-ADDC-43F19D4C0B06}"/>
            </c:ext>
          </c:extLst>
        </c:ser>
        <c:ser>
          <c:idx val="1"/>
          <c:order val="1"/>
          <c:tx>
            <c:strRef>
              <c:f>Resultat!$C$1</c:f>
              <c:strCache>
                <c:ptCount val="1"/>
                <c:pt idx="0">
                  <c:v>Felte hunnkalver i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10</c:v>
                </c:pt>
                <c:pt idx="1">
                  <c:v>13</c:v>
                </c:pt>
                <c:pt idx="2">
                  <c:v>10</c:v>
                </c:pt>
                <c:pt idx="3">
                  <c:v>17</c:v>
                </c:pt>
                <c:pt idx="4">
                  <c:v>13</c:v>
                </c:pt>
                <c:pt idx="5">
                  <c:v>11</c:v>
                </c:pt>
                <c:pt idx="6">
                  <c:v>6</c:v>
                </c:pt>
                <c:pt idx="7">
                  <c:v>15</c:v>
                </c:pt>
                <c:pt idx="8">
                  <c:v>13</c:v>
                </c:pt>
                <c:pt idx="9">
                  <c:v>9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8-4426-ADDC-43F19D4C0B06}"/>
            </c:ext>
          </c:extLst>
        </c:ser>
        <c:ser>
          <c:idx val="2"/>
          <c:order val="2"/>
          <c:tx>
            <c:strRef>
              <c:f>Resultat!$D$1</c:f>
              <c:strCache>
                <c:ptCount val="1"/>
                <c:pt idx="0">
                  <c:v>Felte 1-årige hanner i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Resultat!$D$2:$D$12</c:f>
              <c:numCache>
                <c:formatCode>General</c:formatCode>
                <c:ptCount val="11"/>
                <c:pt idx="0">
                  <c:v>5</c:v>
                </c:pt>
                <c:pt idx="1">
                  <c:v>21</c:v>
                </c:pt>
                <c:pt idx="2">
                  <c:v>19</c:v>
                </c:pt>
                <c:pt idx="3">
                  <c:v>7</c:v>
                </c:pt>
                <c:pt idx="4">
                  <c:v>4</c:v>
                </c:pt>
                <c:pt idx="5">
                  <c:v>18</c:v>
                </c:pt>
                <c:pt idx="6">
                  <c:v>11</c:v>
                </c:pt>
                <c:pt idx="7">
                  <c:v>13</c:v>
                </c:pt>
                <c:pt idx="8">
                  <c:v>17</c:v>
                </c:pt>
                <c:pt idx="9">
                  <c:v>15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8-4426-ADDC-43F19D4C0B06}"/>
            </c:ext>
          </c:extLst>
        </c:ser>
        <c:ser>
          <c:idx val="3"/>
          <c:order val="3"/>
          <c:tx>
            <c:strRef>
              <c:f>Resultat!$E$1</c:f>
              <c:strCache>
                <c:ptCount val="1"/>
                <c:pt idx="0">
                  <c:v>Felte 1-årige hunner i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Resultat!$E$2:$E$12</c:f>
              <c:numCache>
                <c:formatCode>General</c:formatCode>
                <c:ptCount val="11"/>
                <c:pt idx="0">
                  <c:v>14</c:v>
                </c:pt>
                <c:pt idx="1">
                  <c:v>13</c:v>
                </c:pt>
                <c:pt idx="2">
                  <c:v>24</c:v>
                </c:pt>
                <c:pt idx="3">
                  <c:v>21</c:v>
                </c:pt>
                <c:pt idx="4">
                  <c:v>22</c:v>
                </c:pt>
                <c:pt idx="5">
                  <c:v>13</c:v>
                </c:pt>
                <c:pt idx="6">
                  <c:v>11</c:v>
                </c:pt>
                <c:pt idx="7">
                  <c:v>13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8-4426-ADDC-43F19D4C0B06}"/>
            </c:ext>
          </c:extLst>
        </c:ser>
        <c:ser>
          <c:idx val="4"/>
          <c:order val="4"/>
          <c:tx>
            <c:strRef>
              <c:f>Resultat!$F$1</c:f>
              <c:strCache>
                <c:ptCount val="1"/>
                <c:pt idx="0">
                  <c:v>Felte eldre hanner i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Resultat!$F$2:$F$12</c:f>
              <c:numCache>
                <c:formatCode>General</c:formatCode>
                <c:ptCount val="11"/>
                <c:pt idx="0">
                  <c:v>33</c:v>
                </c:pt>
                <c:pt idx="1">
                  <c:v>21</c:v>
                </c:pt>
                <c:pt idx="2">
                  <c:v>24</c:v>
                </c:pt>
                <c:pt idx="3">
                  <c:v>21</c:v>
                </c:pt>
                <c:pt idx="4">
                  <c:v>9</c:v>
                </c:pt>
                <c:pt idx="5">
                  <c:v>26</c:v>
                </c:pt>
                <c:pt idx="6">
                  <c:v>31</c:v>
                </c:pt>
                <c:pt idx="7">
                  <c:v>21</c:v>
                </c:pt>
                <c:pt idx="8">
                  <c:v>23</c:v>
                </c:pt>
                <c:pt idx="9">
                  <c:v>26</c:v>
                </c:pt>
                <c:pt idx="1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68-4426-ADDC-43F19D4C0B06}"/>
            </c:ext>
          </c:extLst>
        </c:ser>
        <c:ser>
          <c:idx val="5"/>
          <c:order val="5"/>
          <c:tx>
            <c:strRef>
              <c:f>Resultat!$G$1</c:f>
              <c:strCache>
                <c:ptCount val="1"/>
                <c:pt idx="0">
                  <c:v>Felte eldre hunner i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14</c:v>
                </c:pt>
                <c:pt idx="1">
                  <c:v>33</c:v>
                </c:pt>
                <c:pt idx="2">
                  <c:v>10</c:v>
                </c:pt>
                <c:pt idx="3">
                  <c:v>21</c:v>
                </c:pt>
                <c:pt idx="4">
                  <c:v>35</c:v>
                </c:pt>
                <c:pt idx="5">
                  <c:v>24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26</c:v>
                </c:pt>
                <c:pt idx="1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68-4426-ADDC-43F19D4C0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1045832"/>
        <c:axId val="791044520"/>
      </c:barChart>
      <c:catAx>
        <c:axId val="791045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1044520"/>
        <c:crosses val="autoZero"/>
        <c:auto val="1"/>
        <c:lblAlgn val="ctr"/>
        <c:lblOffset val="100"/>
        <c:noMultiLvlLbl val="0"/>
      </c:catAx>
      <c:valAx>
        <c:axId val="79104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9104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kalv per 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Resultat!$A$15:$A$25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Resultat!$B$15:$B$25</c:f>
              <c:numCache>
                <c:formatCode>General</c:formatCode>
                <c:ptCount val="11"/>
                <c:pt idx="0">
                  <c:v>0.57999999999999996</c:v>
                </c:pt>
                <c:pt idx="1">
                  <c:v>0.5</c:v>
                </c:pt>
                <c:pt idx="2">
                  <c:v>0.54</c:v>
                </c:pt>
                <c:pt idx="3">
                  <c:v>0.53</c:v>
                </c:pt>
                <c:pt idx="4">
                  <c:v>0.56000000000000005</c:v>
                </c:pt>
                <c:pt idx="5">
                  <c:v>0.48</c:v>
                </c:pt>
                <c:pt idx="6">
                  <c:v>0.46</c:v>
                </c:pt>
                <c:pt idx="7">
                  <c:v>0.57999999999999996</c:v>
                </c:pt>
                <c:pt idx="8">
                  <c:v>0.42</c:v>
                </c:pt>
                <c:pt idx="9">
                  <c:v>0.38</c:v>
                </c:pt>
                <c:pt idx="10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29-4E4E-9238-3D47EE3C0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3401672"/>
        <c:axId val="713401016"/>
      </c:lineChart>
      <c:catAx>
        <c:axId val="71340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3401016"/>
        <c:crosses val="autoZero"/>
        <c:auto val="1"/>
        <c:lblAlgn val="ctr"/>
        <c:lblOffset val="100"/>
        <c:noMultiLvlLbl val="0"/>
      </c:catAx>
      <c:valAx>
        <c:axId val="713401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340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kalv per ku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Resultat!$A$15:$A$25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Resultat!$B$15:$B$25</c:f>
              <c:numCache>
                <c:formatCode>General</c:formatCode>
                <c:ptCount val="11"/>
                <c:pt idx="0">
                  <c:v>0.57999999999999996</c:v>
                </c:pt>
                <c:pt idx="1">
                  <c:v>0.5</c:v>
                </c:pt>
                <c:pt idx="2">
                  <c:v>0.54</c:v>
                </c:pt>
                <c:pt idx="3">
                  <c:v>0.53</c:v>
                </c:pt>
                <c:pt idx="4">
                  <c:v>0.56000000000000005</c:v>
                </c:pt>
                <c:pt idx="5">
                  <c:v>0.48</c:v>
                </c:pt>
                <c:pt idx="6">
                  <c:v>0.46</c:v>
                </c:pt>
                <c:pt idx="7">
                  <c:v>0.57999999999999996</c:v>
                </c:pt>
                <c:pt idx="8">
                  <c:v>0.42</c:v>
                </c:pt>
                <c:pt idx="9">
                  <c:v>0.38</c:v>
                </c:pt>
                <c:pt idx="10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A5-438E-B0E3-6C5D8D76C2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21307512"/>
        <c:axId val="721304232"/>
      </c:lineChart>
      <c:catAx>
        <c:axId val="721307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1304232"/>
        <c:crosses val="autoZero"/>
        <c:auto val="1"/>
        <c:lblAlgn val="ctr"/>
        <c:lblOffset val="100"/>
        <c:noMultiLvlLbl val="0"/>
      </c:catAx>
      <c:valAx>
        <c:axId val="72130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1307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Sett </a:t>
            </a:r>
            <a:r>
              <a:rPr lang="en-US" dirty="0" err="1"/>
              <a:t>elg</a:t>
            </a:r>
            <a:r>
              <a:rPr lang="en-US" dirty="0"/>
              <a:t> og </a:t>
            </a:r>
            <a:r>
              <a:rPr lang="en-US" dirty="0" err="1"/>
              <a:t>antall</a:t>
            </a:r>
            <a:r>
              <a:rPr lang="en-US" dirty="0"/>
              <a:t> </a:t>
            </a:r>
            <a:r>
              <a:rPr lang="en-US" dirty="0" err="1"/>
              <a:t>jegerdager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Resultat!$I$1</c:f>
              <c:strCache>
                <c:ptCount val="1"/>
                <c:pt idx="0">
                  <c:v>Sum sette elg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Resultat!$I$2:$I$12</c:f>
              <c:numCache>
                <c:formatCode>General</c:formatCode>
                <c:ptCount val="11"/>
                <c:pt idx="0">
                  <c:v>707</c:v>
                </c:pt>
                <c:pt idx="1">
                  <c:v>609</c:v>
                </c:pt>
                <c:pt idx="2">
                  <c:v>607</c:v>
                </c:pt>
                <c:pt idx="3">
                  <c:v>542</c:v>
                </c:pt>
                <c:pt idx="4">
                  <c:v>659</c:v>
                </c:pt>
                <c:pt idx="5">
                  <c:v>645</c:v>
                </c:pt>
                <c:pt idx="6">
                  <c:v>675</c:v>
                </c:pt>
                <c:pt idx="7">
                  <c:v>784</c:v>
                </c:pt>
                <c:pt idx="8">
                  <c:v>550</c:v>
                </c:pt>
                <c:pt idx="9">
                  <c:v>512</c:v>
                </c:pt>
                <c:pt idx="10">
                  <c:v>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92-4BAF-939C-DBA5AE84BAE5}"/>
            </c:ext>
          </c:extLst>
        </c:ser>
        <c:ser>
          <c:idx val="1"/>
          <c:order val="1"/>
          <c:tx>
            <c:strRef>
              <c:f>Resultat!$J$1</c:f>
              <c:strCache>
                <c:ptCount val="1"/>
                <c:pt idx="0">
                  <c:v>Antall jegerdager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Resultat!$J$2:$J$12</c:f>
              <c:numCache>
                <c:formatCode>General</c:formatCode>
                <c:ptCount val="11"/>
                <c:pt idx="0">
                  <c:v>2441</c:v>
                </c:pt>
                <c:pt idx="1">
                  <c:v>2168</c:v>
                </c:pt>
                <c:pt idx="2">
                  <c:v>2306</c:v>
                </c:pt>
                <c:pt idx="3">
                  <c:v>2079</c:v>
                </c:pt>
                <c:pt idx="4">
                  <c:v>2324</c:v>
                </c:pt>
                <c:pt idx="5">
                  <c:v>2046</c:v>
                </c:pt>
                <c:pt idx="6">
                  <c:v>1786</c:v>
                </c:pt>
                <c:pt idx="7">
                  <c:v>2170</c:v>
                </c:pt>
                <c:pt idx="8">
                  <c:v>1755</c:v>
                </c:pt>
                <c:pt idx="9">
                  <c:v>1713</c:v>
                </c:pt>
                <c:pt idx="10">
                  <c:v>1738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92-4BAF-939C-DBA5AE84B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34439776"/>
        <c:axId val="734447976"/>
      </c:lineChart>
      <c:catAx>
        <c:axId val="73443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34447976"/>
        <c:crosses val="autoZero"/>
        <c:auto val="1"/>
        <c:lblAlgn val="ctr"/>
        <c:lblOffset val="100"/>
        <c:noMultiLvlLbl val="0"/>
      </c:catAx>
      <c:valAx>
        <c:axId val="734447976"/>
        <c:scaling>
          <c:orientation val="minMax"/>
          <c:max val="250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34439776"/>
        <c:crosses val="autoZero"/>
        <c:crossBetween val="between"/>
        <c:majorUnit val="4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dirty="0"/>
              <a:t>Antall sett</a:t>
            </a:r>
            <a:r>
              <a:rPr lang="nb-NO" baseline="0" dirty="0"/>
              <a:t> elg</a:t>
            </a:r>
            <a:endParaRPr lang="nb-N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Resultat!$I$2:$I$12</c:f>
              <c:numCache>
                <c:formatCode>General</c:formatCode>
                <c:ptCount val="11"/>
                <c:pt idx="0">
                  <c:v>707</c:v>
                </c:pt>
                <c:pt idx="1">
                  <c:v>609</c:v>
                </c:pt>
                <c:pt idx="2">
                  <c:v>607</c:v>
                </c:pt>
                <c:pt idx="3">
                  <c:v>542</c:v>
                </c:pt>
                <c:pt idx="4">
                  <c:v>659</c:v>
                </c:pt>
                <c:pt idx="5">
                  <c:v>645</c:v>
                </c:pt>
                <c:pt idx="6">
                  <c:v>675</c:v>
                </c:pt>
                <c:pt idx="7">
                  <c:v>784</c:v>
                </c:pt>
                <c:pt idx="8">
                  <c:v>550</c:v>
                </c:pt>
                <c:pt idx="9">
                  <c:v>512</c:v>
                </c:pt>
                <c:pt idx="10">
                  <c:v>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14-4041-8579-D401FB274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63061776"/>
        <c:axId val="763064072"/>
      </c:lineChart>
      <c:catAx>
        <c:axId val="76306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63064072"/>
        <c:crosses val="autoZero"/>
        <c:auto val="1"/>
        <c:lblAlgn val="ctr"/>
        <c:lblOffset val="100"/>
        <c:noMultiLvlLbl val="0"/>
      </c:catAx>
      <c:valAx>
        <c:axId val="76306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6306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Sett elg per jegerdag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Resultat!$A$15:$A$25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Resultat!$B$28:$B$38</c:f>
              <c:numCache>
                <c:formatCode>General</c:formatCode>
                <c:ptCount val="11"/>
                <c:pt idx="0">
                  <c:v>0.28999999999999998</c:v>
                </c:pt>
                <c:pt idx="1">
                  <c:v>0.28000000000000003</c:v>
                </c:pt>
                <c:pt idx="2">
                  <c:v>0.26</c:v>
                </c:pt>
                <c:pt idx="3">
                  <c:v>0.26</c:v>
                </c:pt>
                <c:pt idx="4">
                  <c:v>0.28000000000000003</c:v>
                </c:pt>
                <c:pt idx="5">
                  <c:v>0.32</c:v>
                </c:pt>
                <c:pt idx="6">
                  <c:v>0.38</c:v>
                </c:pt>
                <c:pt idx="7">
                  <c:v>0.36</c:v>
                </c:pt>
                <c:pt idx="8">
                  <c:v>0.31</c:v>
                </c:pt>
                <c:pt idx="9">
                  <c:v>0.3</c:v>
                </c:pt>
                <c:pt idx="10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BE-4F00-B42E-43FB26E55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2497088"/>
        <c:axId val="722499056"/>
      </c:lineChart>
      <c:catAx>
        <c:axId val="72249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2499056"/>
        <c:crosses val="autoZero"/>
        <c:auto val="1"/>
        <c:lblAlgn val="ctr"/>
        <c:lblOffset val="100"/>
        <c:noMultiLvlLbl val="0"/>
      </c:catAx>
      <c:valAx>
        <c:axId val="72249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2249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 elg per jegerdag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Resultat!$A$15:$A$25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Resultat!$D$40:$D$50</c:f>
              <c:numCache>
                <c:formatCode>General</c:formatCode>
                <c:ptCount val="11"/>
                <c:pt idx="0">
                  <c:v>4.2999999999999997E-2</c:v>
                </c:pt>
                <c:pt idx="1">
                  <c:v>4.8000000000000001E-2</c:v>
                </c:pt>
                <c:pt idx="2">
                  <c:v>3.9E-2</c:v>
                </c:pt>
                <c:pt idx="3">
                  <c:v>4.2999999999999997E-2</c:v>
                </c:pt>
                <c:pt idx="4">
                  <c:v>3.7999999999999999E-2</c:v>
                </c:pt>
                <c:pt idx="5">
                  <c:v>3.5000000000000003E-2</c:v>
                </c:pt>
                <c:pt idx="6">
                  <c:v>4.2999999999999997E-2</c:v>
                </c:pt>
                <c:pt idx="7">
                  <c:v>3.5999999999999997E-2</c:v>
                </c:pt>
                <c:pt idx="8">
                  <c:v>3.6999999999999998E-2</c:v>
                </c:pt>
                <c:pt idx="9">
                  <c:v>3.2000000000000001E-2</c:v>
                </c:pt>
                <c:pt idx="10">
                  <c:v>2.9000000000000001E-2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C6-4866-AFEF-0D6965635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3400688"/>
        <c:axId val="713402656"/>
      </c:lineChart>
      <c:catAx>
        <c:axId val="71340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3402656"/>
        <c:crosses val="autoZero"/>
        <c:auto val="1"/>
        <c:lblAlgn val="ctr"/>
        <c:lblOffset val="100"/>
        <c:noMultiLvlLbl val="0"/>
      </c:catAx>
      <c:valAx>
        <c:axId val="71340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340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Felte elg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Felte hannkalver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14</c:v>
                </c:pt>
                <c:pt idx="1">
                  <c:v>15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  <c:pt idx="5">
                  <c:v>13</c:v>
                </c:pt>
                <c:pt idx="6">
                  <c:v>8</c:v>
                </c:pt>
                <c:pt idx="7">
                  <c:v>9</c:v>
                </c:pt>
                <c:pt idx="8">
                  <c:v>7</c:v>
                </c:pt>
                <c:pt idx="9">
                  <c:v>10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F-4B70-A8DF-A7FF7CB3E835}"/>
            </c:ext>
          </c:extLst>
        </c:ser>
        <c:ser>
          <c:idx val="1"/>
          <c:order val="1"/>
          <c:tx>
            <c:strRef>
              <c:f>Resultat!$C$1</c:f>
              <c:strCache>
                <c:ptCount val="1"/>
                <c:pt idx="0">
                  <c:v>Felte hunnkalver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14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14</c:v>
                </c:pt>
                <c:pt idx="8">
                  <c:v>11</c:v>
                </c:pt>
                <c:pt idx="9">
                  <c:v>5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F-4B70-A8DF-A7FF7CB3E835}"/>
            </c:ext>
          </c:extLst>
        </c:ser>
        <c:ser>
          <c:idx val="2"/>
          <c:order val="2"/>
          <c:tx>
            <c:strRef>
              <c:f>Resultat!$D$1</c:f>
              <c:strCache>
                <c:ptCount val="1"/>
                <c:pt idx="0">
                  <c:v>Felte 1-årige hanner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Resultat!$D$2:$D$12</c:f>
              <c:numCache>
                <c:formatCode>General</c:formatCode>
                <c:ptCount val="11"/>
                <c:pt idx="0">
                  <c:v>19</c:v>
                </c:pt>
                <c:pt idx="1">
                  <c:v>19</c:v>
                </c:pt>
                <c:pt idx="2">
                  <c:v>15</c:v>
                </c:pt>
                <c:pt idx="3">
                  <c:v>18</c:v>
                </c:pt>
                <c:pt idx="4">
                  <c:v>12</c:v>
                </c:pt>
                <c:pt idx="5">
                  <c:v>10</c:v>
                </c:pt>
                <c:pt idx="6">
                  <c:v>12</c:v>
                </c:pt>
                <c:pt idx="7">
                  <c:v>8</c:v>
                </c:pt>
                <c:pt idx="8">
                  <c:v>12</c:v>
                </c:pt>
                <c:pt idx="9">
                  <c:v>9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FF-4B70-A8DF-A7FF7CB3E835}"/>
            </c:ext>
          </c:extLst>
        </c:ser>
        <c:ser>
          <c:idx val="3"/>
          <c:order val="3"/>
          <c:tx>
            <c:strRef>
              <c:f>Resultat!$E$1</c:f>
              <c:strCache>
                <c:ptCount val="1"/>
                <c:pt idx="0">
                  <c:v>Felte 1-årige hunner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Resultat!$E$2:$E$12</c:f>
              <c:numCache>
                <c:formatCode>General</c:formatCode>
                <c:ptCount val="11"/>
                <c:pt idx="0">
                  <c:v>14</c:v>
                </c:pt>
                <c:pt idx="1">
                  <c:v>12</c:v>
                </c:pt>
                <c:pt idx="2">
                  <c:v>11</c:v>
                </c:pt>
                <c:pt idx="3">
                  <c:v>12</c:v>
                </c:pt>
                <c:pt idx="4">
                  <c:v>15</c:v>
                </c:pt>
                <c:pt idx="5">
                  <c:v>7</c:v>
                </c:pt>
                <c:pt idx="6">
                  <c:v>13</c:v>
                </c:pt>
                <c:pt idx="7">
                  <c:v>10</c:v>
                </c:pt>
                <c:pt idx="8">
                  <c:v>9</c:v>
                </c:pt>
                <c:pt idx="9">
                  <c:v>12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FF-4B70-A8DF-A7FF7CB3E835}"/>
            </c:ext>
          </c:extLst>
        </c:ser>
        <c:ser>
          <c:idx val="4"/>
          <c:order val="4"/>
          <c:tx>
            <c:strRef>
              <c:f>Resultat!$F$1</c:f>
              <c:strCache>
                <c:ptCount val="1"/>
                <c:pt idx="0">
                  <c:v>Felte eldre hanner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Resultat!$F$2:$F$12</c:f>
              <c:numCache>
                <c:formatCode>General</c:formatCode>
                <c:ptCount val="11"/>
                <c:pt idx="0">
                  <c:v>24</c:v>
                </c:pt>
                <c:pt idx="1">
                  <c:v>25</c:v>
                </c:pt>
                <c:pt idx="2">
                  <c:v>22</c:v>
                </c:pt>
                <c:pt idx="3">
                  <c:v>21</c:v>
                </c:pt>
                <c:pt idx="4">
                  <c:v>20</c:v>
                </c:pt>
                <c:pt idx="5">
                  <c:v>19</c:v>
                </c:pt>
                <c:pt idx="6">
                  <c:v>18</c:v>
                </c:pt>
                <c:pt idx="7">
                  <c:v>22</c:v>
                </c:pt>
                <c:pt idx="8">
                  <c:v>18</c:v>
                </c:pt>
                <c:pt idx="9">
                  <c:v>9</c:v>
                </c:pt>
                <c:pt idx="1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FF-4B70-A8DF-A7FF7CB3E835}"/>
            </c:ext>
          </c:extLst>
        </c:ser>
        <c:ser>
          <c:idx val="5"/>
          <c:order val="5"/>
          <c:tx>
            <c:strRef>
              <c:f>Resultat!$G$1</c:f>
              <c:strCache>
                <c:ptCount val="1"/>
                <c:pt idx="0">
                  <c:v>Felte eldre hunner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23</c:v>
                </c:pt>
                <c:pt idx="1">
                  <c:v>20</c:v>
                </c:pt>
                <c:pt idx="2">
                  <c:v>15</c:v>
                </c:pt>
                <c:pt idx="3">
                  <c:v>16</c:v>
                </c:pt>
                <c:pt idx="4">
                  <c:v>20</c:v>
                </c:pt>
                <c:pt idx="5">
                  <c:v>12</c:v>
                </c:pt>
                <c:pt idx="6">
                  <c:v>18</c:v>
                </c:pt>
                <c:pt idx="7">
                  <c:v>16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FF-4B70-A8DF-A7FF7CB3E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6714872"/>
        <c:axId val="736713888"/>
      </c:barChart>
      <c:catAx>
        <c:axId val="736714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36713888"/>
        <c:crosses val="autoZero"/>
        <c:auto val="1"/>
        <c:lblAlgn val="ctr"/>
        <c:lblOffset val="100"/>
        <c:noMultiLvlLbl val="0"/>
      </c:catAx>
      <c:valAx>
        <c:axId val="736713888"/>
        <c:scaling>
          <c:orientation val="minMax"/>
          <c:max val="105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36714872"/>
        <c:crosses val="autoZero"/>
        <c:crossBetween val="between"/>
        <c:majorUnit val="5"/>
        <c:minorUnit val="1.4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Felte elg i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Resultat!$B$1</c:f>
              <c:strCache>
                <c:ptCount val="1"/>
                <c:pt idx="0">
                  <c:v>Felte hannkalver i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Resultat!$B$2:$B$12</c:f>
              <c:numCache>
                <c:formatCode>General</c:formatCode>
                <c:ptCount val="11"/>
                <c:pt idx="0">
                  <c:v>14</c:v>
                </c:pt>
                <c:pt idx="1">
                  <c:v>15</c:v>
                </c:pt>
                <c:pt idx="2">
                  <c:v>13</c:v>
                </c:pt>
                <c:pt idx="3">
                  <c:v>13</c:v>
                </c:pt>
                <c:pt idx="4">
                  <c:v>10</c:v>
                </c:pt>
                <c:pt idx="5">
                  <c:v>19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18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3-4F8D-862F-148A697E2A5B}"/>
            </c:ext>
          </c:extLst>
        </c:ser>
        <c:ser>
          <c:idx val="1"/>
          <c:order val="1"/>
          <c:tx>
            <c:strRef>
              <c:f>Resultat!$C$1</c:f>
              <c:strCache>
                <c:ptCount val="1"/>
                <c:pt idx="0">
                  <c:v>Felte hunnkalver i 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Resultat!$C$2:$C$12</c:f>
              <c:numCache>
                <c:formatCode>General</c:formatCode>
                <c:ptCount val="11"/>
                <c:pt idx="0">
                  <c:v>8</c:v>
                </c:pt>
                <c:pt idx="1">
                  <c:v>9</c:v>
                </c:pt>
                <c:pt idx="2">
                  <c:v>16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9</c:v>
                </c:pt>
                <c:pt idx="7">
                  <c:v>18</c:v>
                </c:pt>
                <c:pt idx="8">
                  <c:v>17</c:v>
                </c:pt>
                <c:pt idx="9">
                  <c:v>9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83-4F8D-862F-148A697E2A5B}"/>
            </c:ext>
          </c:extLst>
        </c:ser>
        <c:ser>
          <c:idx val="2"/>
          <c:order val="2"/>
          <c:tx>
            <c:strRef>
              <c:f>Resultat!$D$1</c:f>
              <c:strCache>
                <c:ptCount val="1"/>
                <c:pt idx="0">
                  <c:v>Felte 1-årige hanner i 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Resultat!$D$2:$D$12</c:f>
              <c:numCache>
                <c:formatCode>General</c:formatCode>
                <c:ptCount val="11"/>
                <c:pt idx="0">
                  <c:v>19</c:v>
                </c:pt>
                <c:pt idx="1">
                  <c:v>19</c:v>
                </c:pt>
                <c:pt idx="2">
                  <c:v>17</c:v>
                </c:pt>
                <c:pt idx="3">
                  <c:v>21</c:v>
                </c:pt>
                <c:pt idx="4">
                  <c:v>14</c:v>
                </c:pt>
                <c:pt idx="5">
                  <c:v>14</c:v>
                </c:pt>
                <c:pt idx="6">
                  <c:v>16</c:v>
                </c:pt>
                <c:pt idx="7">
                  <c:v>10</c:v>
                </c:pt>
                <c:pt idx="8">
                  <c:v>18</c:v>
                </c:pt>
                <c:pt idx="9">
                  <c:v>16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83-4F8D-862F-148A697E2A5B}"/>
            </c:ext>
          </c:extLst>
        </c:ser>
        <c:ser>
          <c:idx val="3"/>
          <c:order val="3"/>
          <c:tx>
            <c:strRef>
              <c:f>Resultat!$E$1</c:f>
              <c:strCache>
                <c:ptCount val="1"/>
                <c:pt idx="0">
                  <c:v>Felte 1-årige hunner i 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Resultat!$E$2:$E$12</c:f>
              <c:numCache>
                <c:formatCode>General</c:formatCode>
                <c:ptCount val="11"/>
                <c:pt idx="0">
                  <c:v>14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18</c:v>
                </c:pt>
                <c:pt idx="5">
                  <c:v>10</c:v>
                </c:pt>
                <c:pt idx="6">
                  <c:v>17</c:v>
                </c:pt>
                <c:pt idx="7">
                  <c:v>13</c:v>
                </c:pt>
                <c:pt idx="8">
                  <c:v>14</c:v>
                </c:pt>
                <c:pt idx="9">
                  <c:v>22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83-4F8D-862F-148A697E2A5B}"/>
            </c:ext>
          </c:extLst>
        </c:ser>
        <c:ser>
          <c:idx val="4"/>
          <c:order val="4"/>
          <c:tx>
            <c:strRef>
              <c:f>Resultat!$F$1</c:f>
              <c:strCache>
                <c:ptCount val="1"/>
                <c:pt idx="0">
                  <c:v>Felte eldre hanner i 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Resultat!$F$2:$F$12</c:f>
              <c:numCache>
                <c:formatCode>General</c:formatCode>
                <c:ptCount val="11"/>
                <c:pt idx="0">
                  <c:v>24</c:v>
                </c:pt>
                <c:pt idx="1">
                  <c:v>25</c:v>
                </c:pt>
                <c:pt idx="2">
                  <c:v>25</c:v>
                </c:pt>
                <c:pt idx="3">
                  <c:v>24</c:v>
                </c:pt>
                <c:pt idx="4">
                  <c:v>24</c:v>
                </c:pt>
                <c:pt idx="5">
                  <c:v>28</c:v>
                </c:pt>
                <c:pt idx="6">
                  <c:v>24</c:v>
                </c:pt>
                <c:pt idx="7">
                  <c:v>28</c:v>
                </c:pt>
                <c:pt idx="8">
                  <c:v>27</c:v>
                </c:pt>
                <c:pt idx="9">
                  <c:v>16</c:v>
                </c:pt>
                <c:pt idx="1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83-4F8D-862F-148A697E2A5B}"/>
            </c:ext>
          </c:extLst>
        </c:ser>
        <c:ser>
          <c:idx val="5"/>
          <c:order val="5"/>
          <c:tx>
            <c:strRef>
              <c:f>Resultat!$G$1</c:f>
              <c:strCache>
                <c:ptCount val="1"/>
                <c:pt idx="0">
                  <c:v>Felte eldre hunner i %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Resultat!$A$2:$A$12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Resultat!$G$2:$G$12</c:f>
              <c:numCache>
                <c:formatCode>General</c:formatCode>
                <c:ptCount val="11"/>
                <c:pt idx="0">
                  <c:v>23</c:v>
                </c:pt>
                <c:pt idx="1">
                  <c:v>20</c:v>
                </c:pt>
                <c:pt idx="2">
                  <c:v>17</c:v>
                </c:pt>
                <c:pt idx="3">
                  <c:v>18</c:v>
                </c:pt>
                <c:pt idx="4">
                  <c:v>24</c:v>
                </c:pt>
                <c:pt idx="5">
                  <c:v>17</c:v>
                </c:pt>
                <c:pt idx="6">
                  <c:v>24</c:v>
                </c:pt>
                <c:pt idx="7">
                  <c:v>20</c:v>
                </c:pt>
                <c:pt idx="8">
                  <c:v>14</c:v>
                </c:pt>
                <c:pt idx="9">
                  <c:v>18</c:v>
                </c:pt>
                <c:pt idx="1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83-4F8D-862F-148A697E2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03481768"/>
        <c:axId val="803482096"/>
      </c:barChart>
      <c:catAx>
        <c:axId val="80348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3482096"/>
        <c:crosses val="autoZero"/>
        <c:auto val="1"/>
        <c:lblAlgn val="ctr"/>
        <c:lblOffset val="100"/>
        <c:noMultiLvlLbl val="0"/>
      </c:catAx>
      <c:valAx>
        <c:axId val="80348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03481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096BEE-37CC-4113-AA65-3134D6006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9607264-B2FE-4DC2-BCD8-F27F2E5E8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C5CE6D-C187-4839-9E5F-82273F1FE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0E748C-2341-409A-BF64-2112CBEE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237B12-3FBE-4470-812B-A5F6E4F81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33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7C4A1C-2134-4A1B-8DD2-E8F5800B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7F0716-4D99-49B2-81A1-669EAD64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248D79-421E-48BE-8D3C-0BB4CAA8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F00329-ED87-4BB3-ABD2-1F2F1D004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C3468F-1854-4599-97CB-51058AE7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46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8401C97-AE6B-4224-A75B-D45B4B6A3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FF6E085-501D-4959-A548-F700B28B8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129F86-EFD1-4FEC-B243-F3AB725B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AD397FB-E159-4AB6-97D5-A9015E9F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8ADF981-3240-4B57-9B98-6C08991E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15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17E503-2A3B-4A57-BA62-2B821519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EFF2D1-AE60-4A47-B779-A2980F972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8341FB7-A963-4F90-ADAC-37913D30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6787C2-341B-46CC-ACC5-F86B23E1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8226D8-59D6-4F97-84E5-50CA5B7C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88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06BE65-49F6-4368-A926-E7C93FDE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C6E2E48-2DFD-47A8-8BB2-36F3D410C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B7579F-4341-48B3-98D2-8CFF0DED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88C54F-267E-44C0-BCFC-B624FE56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FE709A-289E-46B2-9E0D-895E7178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59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3B7B07-1671-44FB-AB3D-770E1FDB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6CD6C2-2B1B-492E-A8D1-1DD2C50D2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B82DBC-1D55-439B-B1B5-D9783684D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FC8F9F9-60DD-4A68-9B1A-E810BF92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9C54D0-D9D4-4686-9451-9A4CD99E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02283B-4DC3-462C-AAEF-721F1DF0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69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CA80C1-D6F7-449C-BF7E-58C4E1271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E7F93E8-E9F4-4B8B-83FA-6269E17B5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804568E-1864-4B68-A4A9-428BFFCE8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1F03ABA-C9BD-40B5-A61B-3794BECEF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79D1A67-893E-453F-BC4D-476D926A3F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08C23C2-09A7-4C38-8108-BA8D5DA5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31A9655-EB0D-4E2B-93E3-D6DBFA22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53C3742-D2AA-4897-8425-F84FF07E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819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C4AEE0-B51B-4F81-9753-CD820BE8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EB5A575-7B8B-4C03-AA0C-C7A563DF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8C7485C-0732-419C-9A7E-30B202FD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DA8F811-A0B3-4847-AF05-04C11331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87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AAD4D2-E3FA-4EA3-9529-7A67EDC6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7A5D2A1-6E88-4E4C-BA18-28146BE7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65EE55E-C328-48A5-893F-9F31A286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199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EBC179-C5A6-4D0A-87CD-25C0349E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7F76F-FA46-4811-AD23-B465C4F3C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E6D5425-D534-47EF-B5A7-DA825633D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7B0880-7B30-470D-9D88-60F1FAA7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F771C8-A9C1-4155-8175-5A060ACF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468A2B-2237-4B8D-B237-547AA9C7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251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58547F-6A89-4045-B3D7-BB42755E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E5B59E5-EC51-40A0-A54A-60974B764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2AE378-30CC-4388-B113-2F409ABA7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55F726-DD37-46B4-BA4C-C8D66A21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D92274-4DA3-4946-B583-66AE1897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91F29B-95E9-47B2-A159-8D88FBED7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182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05CDEB-4E8F-4D62-8699-38ED6DCD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600411-69DC-49FF-AB36-951359998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5DAE27-D08B-43AA-81E7-8148BDA26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9085-4AC0-49D4-878B-54EED5D80EC0}" type="datetimeFigureOut">
              <a:rPr lang="nb-NO" smtClean="0"/>
              <a:t>04.04.2024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399532-CE18-41C0-B419-4AD4A7713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54238F-70F3-4014-BA7C-BA82C3937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F5720-7C78-44D3-9EEB-6E6B16D7A9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59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9C9E76-2ED5-4E4A-A1F4-0AB5F1189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Midt-Telemark 2023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A03D99-9ACC-4C19-8BCF-E25BA5272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Møte med valdene 04.04.24.</a:t>
            </a:r>
          </a:p>
        </p:txBody>
      </p:sp>
    </p:spTree>
    <p:extLst>
      <p:ext uri="{BB962C8B-B14F-4D97-AF65-F5344CB8AC3E}">
        <p14:creationId xmlns:p14="http://schemas.microsoft.com/office/powerpoint/2010/main" val="22617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20B83D-70A3-4FD2-9118-A399EA5C2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Felte elg</a:t>
            </a:r>
            <a:br>
              <a:rPr lang="nb-NO" dirty="0"/>
            </a:br>
            <a:endParaRPr lang="nb-NO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760374CD-7B37-4EE2-ADA9-B103A9D1D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42557"/>
              </p:ext>
            </p:extLst>
          </p:nvPr>
        </p:nvGraphicFramePr>
        <p:xfrm>
          <a:off x="1100832" y="1837677"/>
          <a:ext cx="9632272" cy="4758436"/>
        </p:xfrm>
        <a:graphic>
          <a:graphicData uri="http://schemas.openxmlformats.org/drawingml/2006/table">
            <a:tbl>
              <a:tblPr firstRow="1" firstCol="1" bandRow="1"/>
              <a:tblGrid>
                <a:gridCol w="685597">
                  <a:extLst>
                    <a:ext uri="{9D8B030D-6E8A-4147-A177-3AD203B41FA5}">
                      <a16:colId xmlns:a16="http://schemas.microsoft.com/office/drawing/2014/main" val="2671347950"/>
                    </a:ext>
                  </a:extLst>
                </a:gridCol>
                <a:gridCol w="1109054">
                  <a:extLst>
                    <a:ext uri="{9D8B030D-6E8A-4147-A177-3AD203B41FA5}">
                      <a16:colId xmlns:a16="http://schemas.microsoft.com/office/drawing/2014/main" val="2218743246"/>
                    </a:ext>
                  </a:extLst>
                </a:gridCol>
                <a:gridCol w="1118220">
                  <a:extLst>
                    <a:ext uri="{9D8B030D-6E8A-4147-A177-3AD203B41FA5}">
                      <a16:colId xmlns:a16="http://schemas.microsoft.com/office/drawing/2014/main" val="1479648492"/>
                    </a:ext>
                  </a:extLst>
                </a:gridCol>
                <a:gridCol w="1000899">
                  <a:extLst>
                    <a:ext uri="{9D8B030D-6E8A-4147-A177-3AD203B41FA5}">
                      <a16:colId xmlns:a16="http://schemas.microsoft.com/office/drawing/2014/main" val="185093230"/>
                    </a:ext>
                  </a:extLst>
                </a:gridCol>
                <a:gridCol w="1008231">
                  <a:extLst>
                    <a:ext uri="{9D8B030D-6E8A-4147-A177-3AD203B41FA5}">
                      <a16:colId xmlns:a16="http://schemas.microsoft.com/office/drawing/2014/main" val="1252573467"/>
                    </a:ext>
                  </a:extLst>
                </a:gridCol>
                <a:gridCol w="939487">
                  <a:extLst>
                    <a:ext uri="{9D8B030D-6E8A-4147-A177-3AD203B41FA5}">
                      <a16:colId xmlns:a16="http://schemas.microsoft.com/office/drawing/2014/main" val="650815403"/>
                    </a:ext>
                  </a:extLst>
                </a:gridCol>
                <a:gridCol w="939487">
                  <a:extLst>
                    <a:ext uri="{9D8B030D-6E8A-4147-A177-3AD203B41FA5}">
                      <a16:colId xmlns:a16="http://schemas.microsoft.com/office/drawing/2014/main" val="3495390615"/>
                    </a:ext>
                  </a:extLst>
                </a:gridCol>
                <a:gridCol w="715844">
                  <a:extLst>
                    <a:ext uri="{9D8B030D-6E8A-4147-A177-3AD203B41FA5}">
                      <a16:colId xmlns:a16="http://schemas.microsoft.com/office/drawing/2014/main" val="1894771088"/>
                    </a:ext>
                  </a:extLst>
                </a:gridCol>
                <a:gridCol w="670016">
                  <a:extLst>
                    <a:ext uri="{9D8B030D-6E8A-4147-A177-3AD203B41FA5}">
                      <a16:colId xmlns:a16="http://schemas.microsoft.com/office/drawing/2014/main" val="931592574"/>
                    </a:ext>
                  </a:extLst>
                </a:gridCol>
                <a:gridCol w="1445437">
                  <a:extLst>
                    <a:ext uri="{9D8B030D-6E8A-4147-A177-3AD203B41FA5}">
                      <a16:colId xmlns:a16="http://schemas.microsoft.com/office/drawing/2014/main" val="164492225"/>
                    </a:ext>
                  </a:extLst>
                </a:gridCol>
              </a:tblGrid>
              <a:tr h="1033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Jaktår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hannkalver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hunnkalver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1-årige hanner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1-årige hunner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eldre hanner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eldre hunner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Tildelt totalt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Felte totalt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Fellingsprosent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524030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428274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041644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488484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66291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55628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294170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09275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071687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537585"/>
                  </a:ext>
                </a:extLst>
              </a:tr>
              <a:tr h="334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5928732"/>
                  </a:ext>
                </a:extLst>
              </a:tr>
              <a:tr h="339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471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5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6D0BD90-46DC-4025-BF9B-1874A1C3A9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0530128"/>
              </p:ext>
            </p:extLst>
          </p:nvPr>
        </p:nvGraphicFramePr>
        <p:xfrm>
          <a:off x="1314451" y="1019175"/>
          <a:ext cx="90487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796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5A09020-CA69-48F3-A0A0-89FB8D0CA5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810115"/>
              </p:ext>
            </p:extLst>
          </p:nvPr>
        </p:nvGraphicFramePr>
        <p:xfrm>
          <a:off x="752475" y="428626"/>
          <a:ext cx="10687050" cy="595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154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BF0D6BD-E70A-40C7-A089-2FBAAB1B5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7706"/>
              </p:ext>
            </p:extLst>
          </p:nvPr>
        </p:nvGraphicFramePr>
        <p:xfrm>
          <a:off x="852256" y="443883"/>
          <a:ext cx="10209321" cy="6241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048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BEA6B51-C0FA-493B-9D5D-C7A58863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945824"/>
              </p:ext>
            </p:extLst>
          </p:nvPr>
        </p:nvGraphicFramePr>
        <p:xfrm>
          <a:off x="2475344" y="471054"/>
          <a:ext cx="8128001" cy="608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6656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48CA8749-EF5F-4FBE-8E63-3C22A713E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28668"/>
              </p:ext>
            </p:extLst>
          </p:nvPr>
        </p:nvGraphicFramePr>
        <p:xfrm>
          <a:off x="775855" y="341745"/>
          <a:ext cx="10631054" cy="6230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296">
                  <a:extLst>
                    <a:ext uri="{9D8B030D-6E8A-4147-A177-3AD203B41FA5}">
                      <a16:colId xmlns:a16="http://schemas.microsoft.com/office/drawing/2014/main" val="368912901"/>
                    </a:ext>
                  </a:extLst>
                </a:gridCol>
                <a:gridCol w="2912820">
                  <a:extLst>
                    <a:ext uri="{9D8B030D-6E8A-4147-A177-3AD203B41FA5}">
                      <a16:colId xmlns:a16="http://schemas.microsoft.com/office/drawing/2014/main" val="3703481122"/>
                    </a:ext>
                  </a:extLst>
                </a:gridCol>
                <a:gridCol w="1729950">
                  <a:extLst>
                    <a:ext uri="{9D8B030D-6E8A-4147-A177-3AD203B41FA5}">
                      <a16:colId xmlns:a16="http://schemas.microsoft.com/office/drawing/2014/main" val="2847071223"/>
                    </a:ext>
                  </a:extLst>
                </a:gridCol>
                <a:gridCol w="3119822">
                  <a:extLst>
                    <a:ext uri="{9D8B030D-6E8A-4147-A177-3AD203B41FA5}">
                      <a16:colId xmlns:a16="http://schemas.microsoft.com/office/drawing/2014/main" val="1758810160"/>
                    </a:ext>
                  </a:extLst>
                </a:gridCol>
                <a:gridCol w="1922166">
                  <a:extLst>
                    <a:ext uri="{9D8B030D-6E8A-4147-A177-3AD203B41FA5}">
                      <a16:colId xmlns:a16="http://schemas.microsoft.com/office/drawing/2014/main" val="1567950841"/>
                    </a:ext>
                  </a:extLst>
                </a:gridCol>
              </a:tblGrid>
              <a:tr h="464541">
                <a:tc rowSpan="2"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Jaktår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Kukalv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Oksekalv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495008"/>
                  </a:ext>
                </a:extLst>
              </a:tr>
              <a:tr h="656084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Gjennomsnittsvekt kukalver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Antall kukalver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Gjennomsnittsvekt oksekalver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Antall oksekalver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4470020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55,25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5222284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7225014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3825349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52,67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8055652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55,67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6889515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6080120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5801981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4916488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0519094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3516384"/>
                  </a:ext>
                </a:extLst>
              </a:tr>
              <a:tr h="464541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804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685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2742CF3-C8F7-49E4-AEDD-4284E9E30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59823"/>
              </p:ext>
            </p:extLst>
          </p:nvPr>
        </p:nvGraphicFramePr>
        <p:xfrm>
          <a:off x="1801091" y="526472"/>
          <a:ext cx="9522691" cy="607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537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8590834-AB02-4118-867F-5F7708EB0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609341"/>
              </p:ext>
            </p:extLst>
          </p:nvPr>
        </p:nvGraphicFramePr>
        <p:xfrm>
          <a:off x="1099127" y="674254"/>
          <a:ext cx="10243128" cy="5811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594">
                  <a:extLst>
                    <a:ext uri="{9D8B030D-6E8A-4147-A177-3AD203B41FA5}">
                      <a16:colId xmlns:a16="http://schemas.microsoft.com/office/drawing/2014/main" val="1796593366"/>
                    </a:ext>
                  </a:extLst>
                </a:gridCol>
                <a:gridCol w="2840868">
                  <a:extLst>
                    <a:ext uri="{9D8B030D-6E8A-4147-A177-3AD203B41FA5}">
                      <a16:colId xmlns:a16="http://schemas.microsoft.com/office/drawing/2014/main" val="119947495"/>
                    </a:ext>
                  </a:extLst>
                </a:gridCol>
                <a:gridCol w="1773875">
                  <a:extLst>
                    <a:ext uri="{9D8B030D-6E8A-4147-A177-3AD203B41FA5}">
                      <a16:colId xmlns:a16="http://schemas.microsoft.com/office/drawing/2014/main" val="2616586043"/>
                    </a:ext>
                  </a:extLst>
                </a:gridCol>
                <a:gridCol w="2920892">
                  <a:extLst>
                    <a:ext uri="{9D8B030D-6E8A-4147-A177-3AD203B41FA5}">
                      <a16:colId xmlns:a16="http://schemas.microsoft.com/office/drawing/2014/main" val="2866660925"/>
                    </a:ext>
                  </a:extLst>
                </a:gridCol>
                <a:gridCol w="1853899">
                  <a:extLst>
                    <a:ext uri="{9D8B030D-6E8A-4147-A177-3AD203B41FA5}">
                      <a16:colId xmlns:a16="http://schemas.microsoft.com/office/drawing/2014/main" val="3573611902"/>
                    </a:ext>
                  </a:extLst>
                </a:gridCol>
              </a:tblGrid>
              <a:tr h="432688">
                <a:tc rowSpan="2"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Jaktår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 1 ½ 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Okse 1 ½ år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430921"/>
                  </a:ext>
                </a:extLst>
              </a:tr>
              <a:tr h="43268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Gjennomsnittsvekt kuer 1 ½ 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Antall kuer 1 ½ 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Gjennomsnittsvekt okser 1 ½ år</a:t>
                      </a:r>
                      <a:endParaRPr lang="nb-NO" sz="2000" b="0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Antall okser 1 ½ år</a:t>
                      </a:r>
                      <a:endParaRPr lang="nb-NO" sz="2000" b="0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8716033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131,25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0368622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401106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122,62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017844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118,18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8186750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113,86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6175167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7501940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0885187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7259979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113,18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850874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121,56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4140337"/>
                  </a:ext>
                </a:extLst>
              </a:tr>
              <a:tr h="432688"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112,25</a:t>
                      </a:r>
                      <a:endParaRPr lang="nb-NO" sz="2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nb-NO" sz="2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4017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178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F7C5D93-795A-4404-BEE2-02E9E701B4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644604"/>
              </p:ext>
            </p:extLst>
          </p:nvPr>
        </p:nvGraphicFramePr>
        <p:xfrm>
          <a:off x="1647825" y="628650"/>
          <a:ext cx="927735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5206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DD10C1-06B7-44E2-8B9B-8C10736A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Hjort bestandsutvikling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5DF8FBBD-042C-4B89-B352-A4010C810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18684"/>
              </p:ext>
            </p:extLst>
          </p:nvPr>
        </p:nvGraphicFramePr>
        <p:xfrm>
          <a:off x="994299" y="1690687"/>
          <a:ext cx="10045178" cy="4802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1391">
                  <a:extLst>
                    <a:ext uri="{9D8B030D-6E8A-4147-A177-3AD203B41FA5}">
                      <a16:colId xmlns:a16="http://schemas.microsoft.com/office/drawing/2014/main" val="2978814797"/>
                    </a:ext>
                  </a:extLst>
                </a:gridCol>
                <a:gridCol w="1013104">
                  <a:extLst>
                    <a:ext uri="{9D8B030D-6E8A-4147-A177-3AD203B41FA5}">
                      <a16:colId xmlns:a16="http://schemas.microsoft.com/office/drawing/2014/main" val="1848687136"/>
                    </a:ext>
                  </a:extLst>
                </a:gridCol>
                <a:gridCol w="1030274">
                  <a:extLst>
                    <a:ext uri="{9D8B030D-6E8A-4147-A177-3AD203B41FA5}">
                      <a16:colId xmlns:a16="http://schemas.microsoft.com/office/drawing/2014/main" val="2059125901"/>
                    </a:ext>
                  </a:extLst>
                </a:gridCol>
                <a:gridCol w="807048">
                  <a:extLst>
                    <a:ext uri="{9D8B030D-6E8A-4147-A177-3AD203B41FA5}">
                      <a16:colId xmlns:a16="http://schemas.microsoft.com/office/drawing/2014/main" val="2295114267"/>
                    </a:ext>
                  </a:extLst>
                </a:gridCol>
                <a:gridCol w="995932">
                  <a:extLst>
                    <a:ext uri="{9D8B030D-6E8A-4147-A177-3AD203B41FA5}">
                      <a16:colId xmlns:a16="http://schemas.microsoft.com/office/drawing/2014/main" val="2991915977"/>
                    </a:ext>
                  </a:extLst>
                </a:gridCol>
                <a:gridCol w="892905">
                  <a:extLst>
                    <a:ext uri="{9D8B030D-6E8A-4147-A177-3AD203B41FA5}">
                      <a16:colId xmlns:a16="http://schemas.microsoft.com/office/drawing/2014/main" val="988607358"/>
                    </a:ext>
                  </a:extLst>
                </a:gridCol>
                <a:gridCol w="858562">
                  <a:extLst>
                    <a:ext uri="{9D8B030D-6E8A-4147-A177-3AD203B41FA5}">
                      <a16:colId xmlns:a16="http://schemas.microsoft.com/office/drawing/2014/main" val="834078919"/>
                    </a:ext>
                  </a:extLst>
                </a:gridCol>
                <a:gridCol w="995932">
                  <a:extLst>
                    <a:ext uri="{9D8B030D-6E8A-4147-A177-3AD203B41FA5}">
                      <a16:colId xmlns:a16="http://schemas.microsoft.com/office/drawing/2014/main" val="1863093077"/>
                    </a:ext>
                  </a:extLst>
                </a:gridCol>
                <a:gridCol w="1116131">
                  <a:extLst>
                    <a:ext uri="{9D8B030D-6E8A-4147-A177-3AD203B41FA5}">
                      <a16:colId xmlns:a16="http://schemas.microsoft.com/office/drawing/2014/main" val="1171988926"/>
                    </a:ext>
                  </a:extLst>
                </a:gridCol>
                <a:gridCol w="841391">
                  <a:extLst>
                    <a:ext uri="{9D8B030D-6E8A-4147-A177-3AD203B41FA5}">
                      <a16:colId xmlns:a16="http://schemas.microsoft.com/office/drawing/2014/main" val="3832024474"/>
                    </a:ext>
                  </a:extLst>
                </a:gridCol>
                <a:gridCol w="652508">
                  <a:extLst>
                    <a:ext uri="{9D8B030D-6E8A-4147-A177-3AD203B41FA5}">
                      <a16:colId xmlns:a16="http://schemas.microsoft.com/office/drawing/2014/main" val="3746082342"/>
                    </a:ext>
                  </a:extLst>
                </a:gridCol>
              </a:tblGrid>
              <a:tr h="1437599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Jaktår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Sett per jegerdag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Felt per jegerdag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Sett kolle per bukk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Sett kalv per kolle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Sett spissbukk per bukk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% bukker felt av sette bukker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% koller felt av sette koller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% kalver felt av sette kalver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Antall jegerdager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Antall jaktfelt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16845326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0,009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1,33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0,63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0,26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16,33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9,23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17,07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2363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605986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0,52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28,57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18,97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1885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110554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0,009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0,53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0,88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28,13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13,21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17,86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2348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893915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2,49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0,62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0,48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18,6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11,21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13,64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1899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9417909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2,36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0,38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5,66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10,4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14,89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1800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4898981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1,91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0,47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0,37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22,97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9,93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10,61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2060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47706432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0,79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17,2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11,11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8,24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1836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8868110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0,75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0,32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15,38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10,4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10,08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2008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9195763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0,45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17,43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12,21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15,58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1604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1164023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0,027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0,59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0,45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20,43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15,18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15,15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1695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2841375"/>
                  </a:ext>
                </a:extLst>
              </a:tr>
              <a:tr h="30587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0,022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1,21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0,65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0,51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14,02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9,23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14,29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28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0113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1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35534A6-D864-4A0D-A21B-A66229F2A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63919"/>
              </p:ext>
            </p:extLst>
          </p:nvPr>
        </p:nvGraphicFramePr>
        <p:xfrm>
          <a:off x="1939636" y="350983"/>
          <a:ext cx="8848437" cy="571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563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4FB29C5-3C33-429E-BD5A-2C40480477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610728"/>
              </p:ext>
            </p:extLst>
          </p:nvPr>
        </p:nvGraphicFramePr>
        <p:xfrm>
          <a:off x="2085975" y="714375"/>
          <a:ext cx="8001000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344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59AE04D-FB30-44F3-9E48-70AE336EC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196591"/>
              </p:ext>
            </p:extLst>
          </p:nvPr>
        </p:nvGraphicFramePr>
        <p:xfrm>
          <a:off x="2076449" y="952499"/>
          <a:ext cx="8391525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1876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B06C1B-9606-4784-8BE5-A538D099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hjort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42292C4D-7DDE-483F-80D0-150DF4B1B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14251"/>
              </p:ext>
            </p:extLst>
          </p:nvPr>
        </p:nvGraphicFramePr>
        <p:xfrm>
          <a:off x="933450" y="1690687"/>
          <a:ext cx="10191751" cy="4719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002">
                  <a:extLst>
                    <a:ext uri="{9D8B030D-6E8A-4147-A177-3AD203B41FA5}">
                      <a16:colId xmlns:a16="http://schemas.microsoft.com/office/drawing/2014/main" val="1596972833"/>
                    </a:ext>
                  </a:extLst>
                </a:gridCol>
                <a:gridCol w="1326737">
                  <a:extLst>
                    <a:ext uri="{9D8B030D-6E8A-4147-A177-3AD203B41FA5}">
                      <a16:colId xmlns:a16="http://schemas.microsoft.com/office/drawing/2014/main" val="2475167125"/>
                    </a:ext>
                  </a:extLst>
                </a:gridCol>
                <a:gridCol w="985002">
                  <a:extLst>
                    <a:ext uri="{9D8B030D-6E8A-4147-A177-3AD203B41FA5}">
                      <a16:colId xmlns:a16="http://schemas.microsoft.com/office/drawing/2014/main" val="1309473753"/>
                    </a:ext>
                  </a:extLst>
                </a:gridCol>
                <a:gridCol w="985002">
                  <a:extLst>
                    <a:ext uri="{9D8B030D-6E8A-4147-A177-3AD203B41FA5}">
                      <a16:colId xmlns:a16="http://schemas.microsoft.com/office/drawing/2014/main" val="1124307124"/>
                    </a:ext>
                  </a:extLst>
                </a:gridCol>
                <a:gridCol w="985002">
                  <a:extLst>
                    <a:ext uri="{9D8B030D-6E8A-4147-A177-3AD203B41FA5}">
                      <a16:colId xmlns:a16="http://schemas.microsoft.com/office/drawing/2014/main" val="173221623"/>
                    </a:ext>
                  </a:extLst>
                </a:gridCol>
                <a:gridCol w="1025206">
                  <a:extLst>
                    <a:ext uri="{9D8B030D-6E8A-4147-A177-3AD203B41FA5}">
                      <a16:colId xmlns:a16="http://schemas.microsoft.com/office/drawing/2014/main" val="176983459"/>
                    </a:ext>
                  </a:extLst>
                </a:gridCol>
                <a:gridCol w="1869492">
                  <a:extLst>
                    <a:ext uri="{9D8B030D-6E8A-4147-A177-3AD203B41FA5}">
                      <a16:colId xmlns:a16="http://schemas.microsoft.com/office/drawing/2014/main" val="436459087"/>
                    </a:ext>
                  </a:extLst>
                </a:gridCol>
                <a:gridCol w="2030308">
                  <a:extLst>
                    <a:ext uri="{9D8B030D-6E8A-4147-A177-3AD203B41FA5}">
                      <a16:colId xmlns:a16="http://schemas.microsoft.com/office/drawing/2014/main" val="923298930"/>
                    </a:ext>
                  </a:extLst>
                </a:gridCol>
              </a:tblGrid>
              <a:tr h="39330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Jaktår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Spissbukk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Bukk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Kolle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Kalv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Ukjent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Sum sette hjort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Antall jegerdager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8782517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2363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15124730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1885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3569266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2348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9845877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1899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78046974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1800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0300981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345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2060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83760528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356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1836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39849524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500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2008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35870480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368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1604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3952383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1695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2064017"/>
                  </a:ext>
                </a:extLst>
              </a:tr>
              <a:tr h="393303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384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1810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1753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036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3762281E-3295-408E-A8BB-E2B2AB5C1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837"/>
            <a:ext cx="12192000" cy="488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68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563CF1-017A-4C30-9B8B-787AE18F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Felte hjort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2F15D62-378C-4468-AD46-73666CB59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11895"/>
              </p:ext>
            </p:extLst>
          </p:nvPr>
        </p:nvGraphicFramePr>
        <p:xfrm>
          <a:off x="838200" y="1476375"/>
          <a:ext cx="10515600" cy="4533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768">
                  <a:extLst>
                    <a:ext uri="{9D8B030D-6E8A-4147-A177-3AD203B41FA5}">
                      <a16:colId xmlns:a16="http://schemas.microsoft.com/office/drawing/2014/main" val="2285958316"/>
                    </a:ext>
                  </a:extLst>
                </a:gridCol>
                <a:gridCol w="887860">
                  <a:extLst>
                    <a:ext uri="{9D8B030D-6E8A-4147-A177-3AD203B41FA5}">
                      <a16:colId xmlns:a16="http://schemas.microsoft.com/office/drawing/2014/main" val="2975400776"/>
                    </a:ext>
                  </a:extLst>
                </a:gridCol>
                <a:gridCol w="887860">
                  <a:extLst>
                    <a:ext uri="{9D8B030D-6E8A-4147-A177-3AD203B41FA5}">
                      <a16:colId xmlns:a16="http://schemas.microsoft.com/office/drawing/2014/main" val="1742974765"/>
                    </a:ext>
                  </a:extLst>
                </a:gridCol>
                <a:gridCol w="1054334">
                  <a:extLst>
                    <a:ext uri="{9D8B030D-6E8A-4147-A177-3AD203B41FA5}">
                      <a16:colId xmlns:a16="http://schemas.microsoft.com/office/drawing/2014/main" val="3744450961"/>
                    </a:ext>
                  </a:extLst>
                </a:gridCol>
                <a:gridCol w="1068208">
                  <a:extLst>
                    <a:ext uri="{9D8B030D-6E8A-4147-A177-3AD203B41FA5}">
                      <a16:colId xmlns:a16="http://schemas.microsoft.com/office/drawing/2014/main" val="2923227663"/>
                    </a:ext>
                  </a:extLst>
                </a:gridCol>
                <a:gridCol w="1636994">
                  <a:extLst>
                    <a:ext uri="{9D8B030D-6E8A-4147-A177-3AD203B41FA5}">
                      <a16:colId xmlns:a16="http://schemas.microsoft.com/office/drawing/2014/main" val="3315075385"/>
                    </a:ext>
                  </a:extLst>
                </a:gridCol>
                <a:gridCol w="1636994">
                  <a:extLst>
                    <a:ext uri="{9D8B030D-6E8A-4147-A177-3AD203B41FA5}">
                      <a16:colId xmlns:a16="http://schemas.microsoft.com/office/drawing/2014/main" val="2277133526"/>
                    </a:ext>
                  </a:extLst>
                </a:gridCol>
                <a:gridCol w="1262426">
                  <a:extLst>
                    <a:ext uri="{9D8B030D-6E8A-4147-A177-3AD203B41FA5}">
                      <a16:colId xmlns:a16="http://schemas.microsoft.com/office/drawing/2014/main" val="4222090155"/>
                    </a:ext>
                  </a:extLst>
                </a:gridCol>
                <a:gridCol w="1401156">
                  <a:extLst>
                    <a:ext uri="{9D8B030D-6E8A-4147-A177-3AD203B41FA5}">
                      <a16:colId xmlns:a16="http://schemas.microsoft.com/office/drawing/2014/main" val="2157843794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Jaktår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Hannkalv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Hunnkalv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Hann 1 ½ 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Hunn 1 ½ 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Hann 2 ½ år og eldre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Hunn 2 ½ år og eldre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Sum felte hjort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Antall jegerdager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5612219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2363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8691209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1885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84013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2348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171438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1899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77375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1800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085322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2060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0280481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1836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0724171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2008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572968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1604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082992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1695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456396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39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1810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31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736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A5E8C2-BFD4-4407-BF30-CE85665D9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033196"/>
              </p:ext>
            </p:extLst>
          </p:nvPr>
        </p:nvGraphicFramePr>
        <p:xfrm>
          <a:off x="870012" y="594804"/>
          <a:ext cx="10026588" cy="586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4964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E0FB9AA-E427-4F6D-9028-0689CD9F2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79174"/>
              </p:ext>
            </p:extLst>
          </p:nvPr>
        </p:nvGraphicFramePr>
        <p:xfrm>
          <a:off x="590550" y="390524"/>
          <a:ext cx="10934700" cy="625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08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1E96F-CDC2-4081-BCF1-61C0F8A07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Bestandsutvikling elg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65EEE774-C577-4EA0-B6A9-C97A2AD7D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75709"/>
              </p:ext>
            </p:extLst>
          </p:nvPr>
        </p:nvGraphicFramePr>
        <p:xfrm>
          <a:off x="701334" y="1690687"/>
          <a:ext cx="10981680" cy="4802183"/>
        </p:xfrm>
        <a:graphic>
          <a:graphicData uri="http://schemas.openxmlformats.org/drawingml/2006/table">
            <a:tbl>
              <a:tblPr firstRow="1" firstCol="1" bandRow="1"/>
              <a:tblGrid>
                <a:gridCol w="883874">
                  <a:extLst>
                    <a:ext uri="{9D8B030D-6E8A-4147-A177-3AD203B41FA5}">
                      <a16:colId xmlns:a16="http://schemas.microsoft.com/office/drawing/2014/main" val="3898236517"/>
                    </a:ext>
                  </a:extLst>
                </a:gridCol>
                <a:gridCol w="1370906">
                  <a:extLst>
                    <a:ext uri="{9D8B030D-6E8A-4147-A177-3AD203B41FA5}">
                      <a16:colId xmlns:a16="http://schemas.microsoft.com/office/drawing/2014/main" val="3119008142"/>
                    </a:ext>
                  </a:extLst>
                </a:gridCol>
                <a:gridCol w="829759">
                  <a:extLst>
                    <a:ext uri="{9D8B030D-6E8A-4147-A177-3AD203B41FA5}">
                      <a16:colId xmlns:a16="http://schemas.microsoft.com/office/drawing/2014/main" val="1000631876"/>
                    </a:ext>
                  </a:extLst>
                </a:gridCol>
                <a:gridCol w="847798">
                  <a:extLst>
                    <a:ext uri="{9D8B030D-6E8A-4147-A177-3AD203B41FA5}">
                      <a16:colId xmlns:a16="http://schemas.microsoft.com/office/drawing/2014/main" val="3679753719"/>
                    </a:ext>
                  </a:extLst>
                </a:gridCol>
                <a:gridCol w="847798">
                  <a:extLst>
                    <a:ext uri="{9D8B030D-6E8A-4147-A177-3AD203B41FA5}">
                      <a16:colId xmlns:a16="http://schemas.microsoft.com/office/drawing/2014/main" val="4242729839"/>
                    </a:ext>
                  </a:extLst>
                </a:gridCol>
                <a:gridCol w="992103">
                  <a:extLst>
                    <a:ext uri="{9D8B030D-6E8A-4147-A177-3AD203B41FA5}">
                      <a16:colId xmlns:a16="http://schemas.microsoft.com/office/drawing/2014/main" val="2239235821"/>
                    </a:ext>
                  </a:extLst>
                </a:gridCol>
                <a:gridCol w="1118370">
                  <a:extLst>
                    <a:ext uri="{9D8B030D-6E8A-4147-A177-3AD203B41FA5}">
                      <a16:colId xmlns:a16="http://schemas.microsoft.com/office/drawing/2014/main" val="3514439031"/>
                    </a:ext>
                  </a:extLst>
                </a:gridCol>
                <a:gridCol w="811720">
                  <a:extLst>
                    <a:ext uri="{9D8B030D-6E8A-4147-A177-3AD203B41FA5}">
                      <a16:colId xmlns:a16="http://schemas.microsoft.com/office/drawing/2014/main" val="1045649892"/>
                    </a:ext>
                  </a:extLst>
                </a:gridCol>
                <a:gridCol w="1064256">
                  <a:extLst>
                    <a:ext uri="{9D8B030D-6E8A-4147-A177-3AD203B41FA5}">
                      <a16:colId xmlns:a16="http://schemas.microsoft.com/office/drawing/2014/main" val="3997654710"/>
                    </a:ext>
                  </a:extLst>
                </a:gridCol>
                <a:gridCol w="721530">
                  <a:extLst>
                    <a:ext uri="{9D8B030D-6E8A-4147-A177-3AD203B41FA5}">
                      <a16:colId xmlns:a16="http://schemas.microsoft.com/office/drawing/2014/main" val="3600226599"/>
                    </a:ext>
                  </a:extLst>
                </a:gridCol>
                <a:gridCol w="895599">
                  <a:extLst>
                    <a:ext uri="{9D8B030D-6E8A-4147-A177-3AD203B41FA5}">
                      <a16:colId xmlns:a16="http://schemas.microsoft.com/office/drawing/2014/main" val="3864524381"/>
                    </a:ext>
                  </a:extLst>
                </a:gridCol>
                <a:gridCol w="597967">
                  <a:extLst>
                    <a:ext uri="{9D8B030D-6E8A-4147-A177-3AD203B41FA5}">
                      <a16:colId xmlns:a16="http://schemas.microsoft.com/office/drawing/2014/main" val="3341037496"/>
                    </a:ext>
                  </a:extLst>
                </a:gridCol>
              </a:tblGrid>
              <a:tr h="1665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Jaktår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Felt per jegerdag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 per jegerdag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 ku per okse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 kalv pr Ku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 kalv pr kalvku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Prosent ku med kalv av alle kyr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Prosent felt okse av sette Okser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Prosent felt ku av sette kyr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Prosent felt kalv av sette kalver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Antall jegerdager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Antall jaktfelt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929502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355995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5269388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0,039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63822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0,53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524760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017971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0,035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0,32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214182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479684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0,036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928273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0,037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225137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0,032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747412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0,029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0,29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0,28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437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39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236CED2-EAF8-4383-A46A-222E61212D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255313"/>
              </p:ext>
            </p:extLst>
          </p:nvPr>
        </p:nvGraphicFramePr>
        <p:xfrm>
          <a:off x="2019300" y="1019175"/>
          <a:ext cx="77533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4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5FFABE0-68C8-45A9-9663-E4EC12C6C4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557784"/>
              </p:ext>
            </p:extLst>
          </p:nvPr>
        </p:nvGraphicFramePr>
        <p:xfrm>
          <a:off x="1247775" y="657225"/>
          <a:ext cx="9210675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923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8237B5-608B-402D-BE37-CE546816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Sett elg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DC0BC0D-B2DE-4AD2-9DFF-407D6AB2D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6500"/>
              </p:ext>
            </p:extLst>
          </p:nvPr>
        </p:nvGraphicFramePr>
        <p:xfrm>
          <a:off x="1304925" y="1809749"/>
          <a:ext cx="9420223" cy="4183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339">
                  <a:extLst>
                    <a:ext uri="{9D8B030D-6E8A-4147-A177-3AD203B41FA5}">
                      <a16:colId xmlns:a16="http://schemas.microsoft.com/office/drawing/2014/main" val="1884773181"/>
                    </a:ext>
                  </a:extLst>
                </a:gridCol>
                <a:gridCol w="921339">
                  <a:extLst>
                    <a:ext uri="{9D8B030D-6E8A-4147-A177-3AD203B41FA5}">
                      <a16:colId xmlns:a16="http://schemas.microsoft.com/office/drawing/2014/main" val="1371410872"/>
                    </a:ext>
                  </a:extLst>
                </a:gridCol>
                <a:gridCol w="921339">
                  <a:extLst>
                    <a:ext uri="{9D8B030D-6E8A-4147-A177-3AD203B41FA5}">
                      <a16:colId xmlns:a16="http://schemas.microsoft.com/office/drawing/2014/main" val="3234702107"/>
                    </a:ext>
                  </a:extLst>
                </a:gridCol>
                <a:gridCol w="940142">
                  <a:extLst>
                    <a:ext uri="{9D8B030D-6E8A-4147-A177-3AD203B41FA5}">
                      <a16:colId xmlns:a16="http://schemas.microsoft.com/office/drawing/2014/main" val="1755777407"/>
                    </a:ext>
                  </a:extLst>
                </a:gridCol>
                <a:gridCol w="1034156">
                  <a:extLst>
                    <a:ext uri="{9D8B030D-6E8A-4147-A177-3AD203B41FA5}">
                      <a16:colId xmlns:a16="http://schemas.microsoft.com/office/drawing/2014/main" val="3855333587"/>
                    </a:ext>
                  </a:extLst>
                </a:gridCol>
                <a:gridCol w="958945">
                  <a:extLst>
                    <a:ext uri="{9D8B030D-6E8A-4147-A177-3AD203B41FA5}">
                      <a16:colId xmlns:a16="http://schemas.microsoft.com/office/drawing/2014/main" val="2607358829"/>
                    </a:ext>
                  </a:extLst>
                </a:gridCol>
                <a:gridCol w="864931">
                  <a:extLst>
                    <a:ext uri="{9D8B030D-6E8A-4147-A177-3AD203B41FA5}">
                      <a16:colId xmlns:a16="http://schemas.microsoft.com/office/drawing/2014/main" val="2689097727"/>
                    </a:ext>
                  </a:extLst>
                </a:gridCol>
                <a:gridCol w="958945">
                  <a:extLst>
                    <a:ext uri="{9D8B030D-6E8A-4147-A177-3AD203B41FA5}">
                      <a16:colId xmlns:a16="http://schemas.microsoft.com/office/drawing/2014/main" val="3758377177"/>
                    </a:ext>
                  </a:extLst>
                </a:gridCol>
                <a:gridCol w="940142">
                  <a:extLst>
                    <a:ext uri="{9D8B030D-6E8A-4147-A177-3AD203B41FA5}">
                      <a16:colId xmlns:a16="http://schemas.microsoft.com/office/drawing/2014/main" val="992920756"/>
                    </a:ext>
                  </a:extLst>
                </a:gridCol>
                <a:gridCol w="958945">
                  <a:extLst>
                    <a:ext uri="{9D8B030D-6E8A-4147-A177-3AD203B41FA5}">
                      <a16:colId xmlns:a16="http://schemas.microsoft.com/office/drawing/2014/main" val="2994060361"/>
                    </a:ext>
                  </a:extLst>
                </a:gridCol>
              </a:tblGrid>
              <a:tr h="625598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Jaktår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Okse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Ku uten kalv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Ku med en kalv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Ku med to kalver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Kalv sett alene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Sum kalver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Ukjent</a:t>
                      </a:r>
                      <a:endParaRPr lang="nb-NO" sz="14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Sum sette elg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Antall jegerdager</a:t>
                      </a:r>
                      <a:endParaRPr lang="nb-NO" sz="14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9532961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707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2441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8666497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106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609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2168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7926850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119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607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2306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2538776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542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2079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39658277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120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659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2324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8636411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86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645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2046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03796239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2019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77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130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675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1786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4123288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123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25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188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100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784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2170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63981533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172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83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11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98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47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550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1755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9115705"/>
                  </a:ext>
                </a:extLst>
              </a:tr>
              <a:tr h="333652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144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  <a:highlight>
                            <a:srgbClr val="FFFF00"/>
                          </a:highlight>
                        </a:rPr>
                        <a:t>66</a:t>
                      </a:r>
                      <a:endParaRPr lang="nb-NO" sz="1400" b="0" i="0" u="none" strike="noStrike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4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82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62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512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1713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834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160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156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54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4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60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>
                          <a:effectLst/>
                        </a:rPr>
                        <a:t>70</a:t>
                      </a:r>
                      <a:endParaRPr lang="nb-NO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501</a:t>
                      </a:r>
                      <a:endParaRPr lang="nb-NO" sz="1400" b="0" i="0" u="none" strike="noStrike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1738</a:t>
                      </a:r>
                      <a:endParaRPr lang="nb-NO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280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87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189DA7-A1DD-43D9-A4CE-137FCBEEE0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302113"/>
              </p:ext>
            </p:extLst>
          </p:nvPr>
        </p:nvGraphicFramePr>
        <p:xfrm>
          <a:off x="1302027" y="218661"/>
          <a:ext cx="9760226" cy="646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621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7E316BD-0868-4EF7-8485-71B0F0DC7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129611"/>
              </p:ext>
            </p:extLst>
          </p:nvPr>
        </p:nvGraphicFramePr>
        <p:xfrm>
          <a:off x="1023730" y="347868"/>
          <a:ext cx="10336695" cy="637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357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B505E16-B1CE-4741-81BE-376F665796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9376939"/>
              </p:ext>
            </p:extLst>
          </p:nvPr>
        </p:nvGraphicFramePr>
        <p:xfrm>
          <a:off x="2066925" y="752475"/>
          <a:ext cx="8343900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48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Microsoft Office PowerPoint</Application>
  <PresentationFormat>Widescreen</PresentationFormat>
  <Paragraphs>868</Paragraphs>
  <Slides>26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Office-tema</vt:lpstr>
      <vt:lpstr>Midt-Telemark 2023</vt:lpstr>
      <vt:lpstr>PowerPoint-presentasjon</vt:lpstr>
      <vt:lpstr>Bestandsutvikling elg</vt:lpstr>
      <vt:lpstr>PowerPoint-presentasjon</vt:lpstr>
      <vt:lpstr>PowerPoint-presentasjon</vt:lpstr>
      <vt:lpstr>Sett elg</vt:lpstr>
      <vt:lpstr>PowerPoint-presentasjon</vt:lpstr>
      <vt:lpstr>PowerPoint-presentasjon</vt:lpstr>
      <vt:lpstr>PowerPoint-presentasjon</vt:lpstr>
      <vt:lpstr>Felte elg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Hjort bestandsutvikling</vt:lpstr>
      <vt:lpstr>PowerPoint-presentasjon</vt:lpstr>
      <vt:lpstr>PowerPoint-presentasjon</vt:lpstr>
      <vt:lpstr>Sett hjort</vt:lpstr>
      <vt:lpstr>PowerPoint-presentasjon</vt:lpstr>
      <vt:lpstr>Felte hjort</vt:lpstr>
      <vt:lpstr>PowerPoint-presentasjon</vt:lpstr>
      <vt:lpstr>PowerPoint-presentasjon</vt:lpstr>
    </vt:vector>
  </TitlesOfParts>
  <Company>Midt Telemark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Midt-Telemark 2023</dc:title>
  <dc:creator>Øystein Saga</dc:creator>
  <cp:lastModifiedBy>Øystein Saga</cp:lastModifiedBy>
  <cp:revision>27</cp:revision>
  <dcterms:created xsi:type="dcterms:W3CDTF">2024-03-08T09:36:45Z</dcterms:created>
  <dcterms:modified xsi:type="dcterms:W3CDTF">2024-04-04T11:46:38Z</dcterms:modified>
</cp:coreProperties>
</file>