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0" d="100"/>
          <a:sy n="110"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Elg Breisås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16</c:v>
                </c:pt>
                <c:pt idx="1">
                  <c:v>21</c:v>
                </c:pt>
                <c:pt idx="2">
                  <c:v>8</c:v>
                </c:pt>
              </c:numCache>
            </c:numRef>
          </c:val>
          <c:extLst>
            <c:ext xmlns:c16="http://schemas.microsoft.com/office/drawing/2014/chart" uri="{C3380CC4-5D6E-409C-BE32-E72D297353CC}">
              <c16:uniqueId val="{00000000-5D93-4D4C-8416-EFD96F99DEE4}"/>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16</c:v>
                </c:pt>
                <c:pt idx="1">
                  <c:v>11</c:v>
                </c:pt>
                <c:pt idx="2">
                  <c:v>8</c:v>
                </c:pt>
              </c:numCache>
            </c:numRef>
          </c:val>
          <c:extLst>
            <c:ext xmlns:c16="http://schemas.microsoft.com/office/drawing/2014/chart" uri="{C3380CC4-5D6E-409C-BE32-E72D297353CC}">
              <c16:uniqueId val="{00000001-5D93-4D4C-8416-EFD96F99DEE4}"/>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11</c:v>
                </c:pt>
                <c:pt idx="1">
                  <c:v>5</c:v>
                </c:pt>
                <c:pt idx="2">
                  <c:v>17</c:v>
                </c:pt>
              </c:numCache>
            </c:numRef>
          </c:val>
          <c:extLst>
            <c:ext xmlns:c16="http://schemas.microsoft.com/office/drawing/2014/chart" uri="{C3380CC4-5D6E-409C-BE32-E72D297353CC}">
              <c16:uniqueId val="{00000002-5D93-4D4C-8416-EFD96F99DEE4}"/>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26</c:v>
                </c:pt>
                <c:pt idx="1">
                  <c:v>26</c:v>
                </c:pt>
                <c:pt idx="2">
                  <c:v>17</c:v>
                </c:pt>
              </c:numCache>
            </c:numRef>
          </c:val>
          <c:extLst>
            <c:ext xmlns:c16="http://schemas.microsoft.com/office/drawing/2014/chart" uri="{C3380CC4-5D6E-409C-BE32-E72D297353CC}">
              <c16:uniqueId val="{00000003-5D93-4D4C-8416-EFD96F99DEE4}"/>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21</c:v>
                </c:pt>
                <c:pt idx="1">
                  <c:v>11</c:v>
                </c:pt>
                <c:pt idx="2">
                  <c:v>17</c:v>
                </c:pt>
              </c:numCache>
            </c:numRef>
          </c:val>
          <c:extLst>
            <c:ext xmlns:c16="http://schemas.microsoft.com/office/drawing/2014/chart" uri="{C3380CC4-5D6E-409C-BE32-E72D297353CC}">
              <c16:uniqueId val="{00000004-5D93-4D4C-8416-EFD96F99DEE4}"/>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11</c:v>
                </c:pt>
                <c:pt idx="1">
                  <c:v>26</c:v>
                </c:pt>
                <c:pt idx="2">
                  <c:v>33</c:v>
                </c:pt>
              </c:numCache>
            </c:numRef>
          </c:val>
          <c:extLst>
            <c:ext xmlns:c16="http://schemas.microsoft.com/office/drawing/2014/chart" uri="{C3380CC4-5D6E-409C-BE32-E72D297353CC}">
              <c16:uniqueId val="{00000005-5D93-4D4C-8416-EFD96F99DEE4}"/>
            </c:ext>
          </c:extLst>
        </c:ser>
        <c:dLbls>
          <c:showLegendKey val="0"/>
          <c:showVal val="0"/>
          <c:showCatName val="0"/>
          <c:showSerName val="0"/>
          <c:showPercent val="0"/>
          <c:showBubbleSize val="0"/>
        </c:dLbls>
        <c:gapWidth val="150"/>
        <c:overlap val="100"/>
        <c:axId val="814126848"/>
        <c:axId val="814121928"/>
      </c:barChart>
      <c:catAx>
        <c:axId val="81412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4121928"/>
        <c:crosses val="autoZero"/>
        <c:auto val="1"/>
        <c:lblAlgn val="ctr"/>
        <c:lblOffset val="100"/>
        <c:noMultiLvlLbl val="0"/>
      </c:catAx>
      <c:valAx>
        <c:axId val="814121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4126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Elg Skreddarholet og Holla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c:f>
              <c:numCache>
                <c:formatCode>General</c:formatCode>
                <c:ptCount val="1"/>
                <c:pt idx="0">
                  <c:v>2023</c:v>
                </c:pt>
              </c:numCache>
            </c:numRef>
          </c:cat>
          <c:val>
            <c:numRef>
              <c:f>Resultat!$B$2</c:f>
              <c:numCache>
                <c:formatCode>General</c:formatCode>
                <c:ptCount val="1"/>
                <c:pt idx="0">
                  <c:v>24</c:v>
                </c:pt>
              </c:numCache>
            </c:numRef>
          </c:val>
          <c:extLst>
            <c:ext xmlns:c16="http://schemas.microsoft.com/office/drawing/2014/chart" uri="{C3380CC4-5D6E-409C-BE32-E72D297353CC}">
              <c16:uniqueId val="{00000000-6DCD-411D-9A7F-657C37A28F8A}"/>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c:f>
              <c:numCache>
                <c:formatCode>General</c:formatCode>
                <c:ptCount val="1"/>
                <c:pt idx="0">
                  <c:v>2023</c:v>
                </c:pt>
              </c:numCache>
            </c:numRef>
          </c:cat>
          <c:val>
            <c:numRef>
              <c:f>Resultat!$C$2</c:f>
              <c:numCache>
                <c:formatCode>General</c:formatCode>
                <c:ptCount val="1"/>
                <c:pt idx="0">
                  <c:v>12</c:v>
                </c:pt>
              </c:numCache>
            </c:numRef>
          </c:val>
          <c:extLst>
            <c:ext xmlns:c16="http://schemas.microsoft.com/office/drawing/2014/chart" uri="{C3380CC4-5D6E-409C-BE32-E72D297353CC}">
              <c16:uniqueId val="{00000001-6DCD-411D-9A7F-657C37A28F8A}"/>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c:f>
              <c:numCache>
                <c:formatCode>General</c:formatCode>
                <c:ptCount val="1"/>
                <c:pt idx="0">
                  <c:v>2023</c:v>
                </c:pt>
              </c:numCache>
            </c:numRef>
          </c:cat>
          <c:val>
            <c:numRef>
              <c:f>Resultat!$D$2</c:f>
              <c:numCache>
                <c:formatCode>General</c:formatCode>
                <c:ptCount val="1"/>
                <c:pt idx="0">
                  <c:v>6</c:v>
                </c:pt>
              </c:numCache>
            </c:numRef>
          </c:val>
          <c:extLst>
            <c:ext xmlns:c16="http://schemas.microsoft.com/office/drawing/2014/chart" uri="{C3380CC4-5D6E-409C-BE32-E72D297353CC}">
              <c16:uniqueId val="{00000002-6DCD-411D-9A7F-657C37A28F8A}"/>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c:f>
              <c:numCache>
                <c:formatCode>General</c:formatCode>
                <c:ptCount val="1"/>
                <c:pt idx="0">
                  <c:v>2023</c:v>
                </c:pt>
              </c:numCache>
            </c:numRef>
          </c:cat>
          <c:val>
            <c:numRef>
              <c:f>Resultat!$E$2</c:f>
              <c:numCache>
                <c:formatCode>General</c:formatCode>
                <c:ptCount val="1"/>
                <c:pt idx="0">
                  <c:v>6</c:v>
                </c:pt>
              </c:numCache>
            </c:numRef>
          </c:val>
          <c:extLst>
            <c:ext xmlns:c16="http://schemas.microsoft.com/office/drawing/2014/chart" uri="{C3380CC4-5D6E-409C-BE32-E72D297353CC}">
              <c16:uniqueId val="{00000003-6DCD-411D-9A7F-657C37A28F8A}"/>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c:f>
              <c:numCache>
                <c:formatCode>General</c:formatCode>
                <c:ptCount val="1"/>
                <c:pt idx="0">
                  <c:v>2023</c:v>
                </c:pt>
              </c:numCache>
            </c:numRef>
          </c:cat>
          <c:val>
            <c:numRef>
              <c:f>Resultat!$F$2</c:f>
              <c:numCache>
                <c:formatCode>General</c:formatCode>
                <c:ptCount val="1"/>
                <c:pt idx="0">
                  <c:v>41</c:v>
                </c:pt>
              </c:numCache>
            </c:numRef>
          </c:val>
          <c:extLst>
            <c:ext xmlns:c16="http://schemas.microsoft.com/office/drawing/2014/chart" uri="{C3380CC4-5D6E-409C-BE32-E72D297353CC}">
              <c16:uniqueId val="{00000004-6DCD-411D-9A7F-657C37A28F8A}"/>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c:f>
              <c:numCache>
                <c:formatCode>General</c:formatCode>
                <c:ptCount val="1"/>
                <c:pt idx="0">
                  <c:v>2023</c:v>
                </c:pt>
              </c:numCache>
            </c:numRef>
          </c:cat>
          <c:val>
            <c:numRef>
              <c:f>Resultat!$G$2</c:f>
              <c:numCache>
                <c:formatCode>General</c:formatCode>
                <c:ptCount val="1"/>
                <c:pt idx="0">
                  <c:v>12</c:v>
                </c:pt>
              </c:numCache>
            </c:numRef>
          </c:val>
          <c:extLst>
            <c:ext xmlns:c16="http://schemas.microsoft.com/office/drawing/2014/chart" uri="{C3380CC4-5D6E-409C-BE32-E72D297353CC}">
              <c16:uniqueId val="{00000005-6DCD-411D-9A7F-657C37A28F8A}"/>
            </c:ext>
          </c:extLst>
        </c:ser>
        <c:dLbls>
          <c:showLegendKey val="0"/>
          <c:showVal val="0"/>
          <c:showCatName val="0"/>
          <c:showSerName val="0"/>
          <c:showPercent val="0"/>
          <c:showBubbleSize val="0"/>
        </c:dLbls>
        <c:gapWidth val="150"/>
        <c:overlap val="100"/>
        <c:axId val="814110776"/>
        <c:axId val="814119632"/>
      </c:barChart>
      <c:catAx>
        <c:axId val="814110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4119632"/>
        <c:crosses val="autoZero"/>
        <c:auto val="1"/>
        <c:lblAlgn val="ctr"/>
        <c:lblOffset val="100"/>
        <c:noMultiLvlLbl val="0"/>
      </c:catAx>
      <c:valAx>
        <c:axId val="814119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4110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Elg</a:t>
            </a:r>
            <a:r>
              <a:rPr lang="en-US" dirty="0"/>
              <a:t>, Bø </a:t>
            </a:r>
            <a:r>
              <a:rPr lang="en-US" dirty="0" err="1"/>
              <a:t>Sør</a:t>
            </a:r>
            <a:r>
              <a:rPr lang="en-US" dirty="0"/>
              <a:t> og </a:t>
            </a:r>
            <a:r>
              <a:rPr lang="en-US" dirty="0" err="1"/>
              <a:t>Flåbygd</a:t>
            </a:r>
            <a:r>
              <a:rPr lang="en-US" dirty="0"/>
              <a:t> og Kleppe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38</c:v>
                </c:pt>
                <c:pt idx="1">
                  <c:v>27</c:v>
                </c:pt>
                <c:pt idx="2">
                  <c:v>22</c:v>
                </c:pt>
              </c:numCache>
            </c:numRef>
          </c:val>
          <c:extLst>
            <c:ext xmlns:c16="http://schemas.microsoft.com/office/drawing/2014/chart" uri="{C3380CC4-5D6E-409C-BE32-E72D297353CC}">
              <c16:uniqueId val="{00000000-ACCC-4D1B-809C-065354D10304}"/>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0</c:v>
                </c:pt>
                <c:pt idx="1">
                  <c:v>9</c:v>
                </c:pt>
                <c:pt idx="2">
                  <c:v>11</c:v>
                </c:pt>
              </c:numCache>
            </c:numRef>
          </c:val>
          <c:extLst>
            <c:ext xmlns:c16="http://schemas.microsoft.com/office/drawing/2014/chart" uri="{C3380CC4-5D6E-409C-BE32-E72D297353CC}">
              <c16:uniqueId val="{00000001-ACCC-4D1B-809C-065354D10304}"/>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0</c:v>
                </c:pt>
                <c:pt idx="1">
                  <c:v>18</c:v>
                </c:pt>
                <c:pt idx="2">
                  <c:v>44</c:v>
                </c:pt>
              </c:numCache>
            </c:numRef>
          </c:val>
          <c:extLst>
            <c:ext xmlns:c16="http://schemas.microsoft.com/office/drawing/2014/chart" uri="{C3380CC4-5D6E-409C-BE32-E72D297353CC}">
              <c16:uniqueId val="{00000002-ACCC-4D1B-809C-065354D10304}"/>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13</c:v>
                </c:pt>
                <c:pt idx="1">
                  <c:v>18</c:v>
                </c:pt>
                <c:pt idx="2">
                  <c:v>22</c:v>
                </c:pt>
              </c:numCache>
            </c:numRef>
          </c:val>
          <c:extLst>
            <c:ext xmlns:c16="http://schemas.microsoft.com/office/drawing/2014/chart" uri="{C3380CC4-5D6E-409C-BE32-E72D297353CC}">
              <c16:uniqueId val="{00000003-ACCC-4D1B-809C-065354D10304}"/>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50</c:v>
                </c:pt>
                <c:pt idx="1">
                  <c:v>27</c:v>
                </c:pt>
                <c:pt idx="2">
                  <c:v>0</c:v>
                </c:pt>
              </c:numCache>
            </c:numRef>
          </c:val>
          <c:extLst>
            <c:ext xmlns:c16="http://schemas.microsoft.com/office/drawing/2014/chart" uri="{C3380CC4-5D6E-409C-BE32-E72D297353CC}">
              <c16:uniqueId val="{00000004-ACCC-4D1B-809C-065354D10304}"/>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0</c:v>
                </c:pt>
                <c:pt idx="1">
                  <c:v>0</c:v>
                </c:pt>
                <c:pt idx="2">
                  <c:v>0</c:v>
                </c:pt>
              </c:numCache>
            </c:numRef>
          </c:val>
          <c:extLst>
            <c:ext xmlns:c16="http://schemas.microsoft.com/office/drawing/2014/chart" uri="{C3380CC4-5D6E-409C-BE32-E72D297353CC}">
              <c16:uniqueId val="{00000005-ACCC-4D1B-809C-065354D10304}"/>
            </c:ext>
          </c:extLst>
        </c:ser>
        <c:dLbls>
          <c:showLegendKey val="0"/>
          <c:showVal val="0"/>
          <c:showCatName val="0"/>
          <c:showSerName val="0"/>
          <c:showPercent val="0"/>
          <c:showBubbleSize val="0"/>
        </c:dLbls>
        <c:gapWidth val="150"/>
        <c:overlap val="100"/>
        <c:axId val="724652784"/>
        <c:axId val="724644912"/>
      </c:barChart>
      <c:catAx>
        <c:axId val="72465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24644912"/>
        <c:crosses val="autoZero"/>
        <c:auto val="1"/>
        <c:lblAlgn val="ctr"/>
        <c:lblOffset val="100"/>
        <c:noMultiLvlLbl val="0"/>
      </c:catAx>
      <c:valAx>
        <c:axId val="724644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24652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Hjort Breisås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11</c:v>
                </c:pt>
                <c:pt idx="1">
                  <c:v>20</c:v>
                </c:pt>
                <c:pt idx="2">
                  <c:v>0</c:v>
                </c:pt>
              </c:numCache>
            </c:numRef>
          </c:val>
          <c:extLst>
            <c:ext xmlns:c16="http://schemas.microsoft.com/office/drawing/2014/chart" uri="{C3380CC4-5D6E-409C-BE32-E72D297353CC}">
              <c16:uniqueId val="{00000000-53DA-439B-A1E8-EC161B8790BE}"/>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5</c:v>
                </c:pt>
                <c:pt idx="1">
                  <c:v>8</c:v>
                </c:pt>
                <c:pt idx="2">
                  <c:v>26</c:v>
                </c:pt>
              </c:numCache>
            </c:numRef>
          </c:val>
          <c:extLst>
            <c:ext xmlns:c16="http://schemas.microsoft.com/office/drawing/2014/chart" uri="{C3380CC4-5D6E-409C-BE32-E72D297353CC}">
              <c16:uniqueId val="{00000001-53DA-439B-A1E8-EC161B8790BE}"/>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21</c:v>
                </c:pt>
                <c:pt idx="1">
                  <c:v>24</c:v>
                </c:pt>
                <c:pt idx="2">
                  <c:v>26</c:v>
                </c:pt>
              </c:numCache>
            </c:numRef>
          </c:val>
          <c:extLst>
            <c:ext xmlns:c16="http://schemas.microsoft.com/office/drawing/2014/chart" uri="{C3380CC4-5D6E-409C-BE32-E72D297353CC}">
              <c16:uniqueId val="{00000002-53DA-439B-A1E8-EC161B8790BE}"/>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26</c:v>
                </c:pt>
                <c:pt idx="1">
                  <c:v>20</c:v>
                </c:pt>
                <c:pt idx="2">
                  <c:v>9</c:v>
                </c:pt>
              </c:numCache>
            </c:numRef>
          </c:val>
          <c:extLst>
            <c:ext xmlns:c16="http://schemas.microsoft.com/office/drawing/2014/chart" uri="{C3380CC4-5D6E-409C-BE32-E72D297353CC}">
              <c16:uniqueId val="{00000003-53DA-439B-A1E8-EC161B8790BE}"/>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16</c:v>
                </c:pt>
                <c:pt idx="1">
                  <c:v>4</c:v>
                </c:pt>
                <c:pt idx="2">
                  <c:v>17</c:v>
                </c:pt>
              </c:numCache>
            </c:numRef>
          </c:val>
          <c:extLst>
            <c:ext xmlns:c16="http://schemas.microsoft.com/office/drawing/2014/chart" uri="{C3380CC4-5D6E-409C-BE32-E72D297353CC}">
              <c16:uniqueId val="{00000004-53DA-439B-A1E8-EC161B8790BE}"/>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21</c:v>
                </c:pt>
                <c:pt idx="1">
                  <c:v>24</c:v>
                </c:pt>
                <c:pt idx="2">
                  <c:v>22</c:v>
                </c:pt>
              </c:numCache>
            </c:numRef>
          </c:val>
          <c:extLst>
            <c:ext xmlns:c16="http://schemas.microsoft.com/office/drawing/2014/chart" uri="{C3380CC4-5D6E-409C-BE32-E72D297353CC}">
              <c16:uniqueId val="{00000005-53DA-439B-A1E8-EC161B8790BE}"/>
            </c:ext>
          </c:extLst>
        </c:ser>
        <c:dLbls>
          <c:showLegendKey val="0"/>
          <c:showVal val="0"/>
          <c:showCatName val="0"/>
          <c:showSerName val="0"/>
          <c:showPercent val="0"/>
          <c:showBubbleSize val="0"/>
        </c:dLbls>
        <c:gapWidth val="150"/>
        <c:overlap val="100"/>
        <c:axId val="869985480"/>
        <c:axId val="869989088"/>
      </c:barChart>
      <c:catAx>
        <c:axId val="869985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69989088"/>
        <c:crosses val="autoZero"/>
        <c:auto val="1"/>
        <c:lblAlgn val="ctr"/>
        <c:lblOffset val="100"/>
        <c:noMultiLvlLbl val="0"/>
      </c:catAx>
      <c:valAx>
        <c:axId val="869989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69985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Hjort Skreddarholet og Holla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c:f>
              <c:numCache>
                <c:formatCode>General</c:formatCode>
                <c:ptCount val="1"/>
                <c:pt idx="0">
                  <c:v>2023</c:v>
                </c:pt>
              </c:numCache>
            </c:numRef>
          </c:cat>
          <c:val>
            <c:numRef>
              <c:f>Resultat!$B$2</c:f>
              <c:numCache>
                <c:formatCode>General</c:formatCode>
                <c:ptCount val="1"/>
                <c:pt idx="0">
                  <c:v>8</c:v>
                </c:pt>
              </c:numCache>
            </c:numRef>
          </c:val>
          <c:extLst>
            <c:ext xmlns:c16="http://schemas.microsoft.com/office/drawing/2014/chart" uri="{C3380CC4-5D6E-409C-BE32-E72D297353CC}">
              <c16:uniqueId val="{00000000-2837-4714-80D6-585E18187A71}"/>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c:f>
              <c:numCache>
                <c:formatCode>General</c:formatCode>
                <c:ptCount val="1"/>
                <c:pt idx="0">
                  <c:v>2023</c:v>
                </c:pt>
              </c:numCache>
            </c:numRef>
          </c:cat>
          <c:val>
            <c:numRef>
              <c:f>Resultat!$C$2</c:f>
              <c:numCache>
                <c:formatCode>General</c:formatCode>
                <c:ptCount val="1"/>
                <c:pt idx="0">
                  <c:v>19</c:v>
                </c:pt>
              </c:numCache>
            </c:numRef>
          </c:val>
          <c:extLst>
            <c:ext xmlns:c16="http://schemas.microsoft.com/office/drawing/2014/chart" uri="{C3380CC4-5D6E-409C-BE32-E72D297353CC}">
              <c16:uniqueId val="{00000001-2837-4714-80D6-585E18187A71}"/>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c:f>
              <c:numCache>
                <c:formatCode>General</c:formatCode>
                <c:ptCount val="1"/>
                <c:pt idx="0">
                  <c:v>2023</c:v>
                </c:pt>
              </c:numCache>
            </c:numRef>
          </c:cat>
          <c:val>
            <c:numRef>
              <c:f>Resultat!$D$2</c:f>
              <c:numCache>
                <c:formatCode>General</c:formatCode>
                <c:ptCount val="1"/>
                <c:pt idx="0">
                  <c:v>8</c:v>
                </c:pt>
              </c:numCache>
            </c:numRef>
          </c:val>
          <c:extLst>
            <c:ext xmlns:c16="http://schemas.microsoft.com/office/drawing/2014/chart" uri="{C3380CC4-5D6E-409C-BE32-E72D297353CC}">
              <c16:uniqueId val="{00000002-2837-4714-80D6-585E18187A71}"/>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c:f>
              <c:numCache>
                <c:formatCode>General</c:formatCode>
                <c:ptCount val="1"/>
                <c:pt idx="0">
                  <c:v>2023</c:v>
                </c:pt>
              </c:numCache>
            </c:numRef>
          </c:cat>
          <c:val>
            <c:numRef>
              <c:f>Resultat!$E$2</c:f>
              <c:numCache>
                <c:formatCode>General</c:formatCode>
                <c:ptCount val="1"/>
                <c:pt idx="0">
                  <c:v>19</c:v>
                </c:pt>
              </c:numCache>
            </c:numRef>
          </c:val>
          <c:extLst>
            <c:ext xmlns:c16="http://schemas.microsoft.com/office/drawing/2014/chart" uri="{C3380CC4-5D6E-409C-BE32-E72D297353CC}">
              <c16:uniqueId val="{00000003-2837-4714-80D6-585E18187A71}"/>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c:f>
              <c:numCache>
                <c:formatCode>General</c:formatCode>
                <c:ptCount val="1"/>
                <c:pt idx="0">
                  <c:v>2023</c:v>
                </c:pt>
              </c:numCache>
            </c:numRef>
          </c:cat>
          <c:val>
            <c:numRef>
              <c:f>Resultat!$F$2</c:f>
              <c:numCache>
                <c:formatCode>General</c:formatCode>
                <c:ptCount val="1"/>
                <c:pt idx="0">
                  <c:v>27</c:v>
                </c:pt>
              </c:numCache>
            </c:numRef>
          </c:val>
          <c:extLst>
            <c:ext xmlns:c16="http://schemas.microsoft.com/office/drawing/2014/chart" uri="{C3380CC4-5D6E-409C-BE32-E72D297353CC}">
              <c16:uniqueId val="{00000004-2837-4714-80D6-585E18187A71}"/>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c:f>
              <c:numCache>
                <c:formatCode>General</c:formatCode>
                <c:ptCount val="1"/>
                <c:pt idx="0">
                  <c:v>2023</c:v>
                </c:pt>
              </c:numCache>
            </c:numRef>
          </c:cat>
          <c:val>
            <c:numRef>
              <c:f>Resultat!$G$2</c:f>
              <c:numCache>
                <c:formatCode>General</c:formatCode>
                <c:ptCount val="1"/>
                <c:pt idx="0">
                  <c:v>19</c:v>
                </c:pt>
              </c:numCache>
            </c:numRef>
          </c:val>
          <c:extLst>
            <c:ext xmlns:c16="http://schemas.microsoft.com/office/drawing/2014/chart" uri="{C3380CC4-5D6E-409C-BE32-E72D297353CC}">
              <c16:uniqueId val="{00000005-2837-4714-80D6-585E18187A71}"/>
            </c:ext>
          </c:extLst>
        </c:ser>
        <c:dLbls>
          <c:showLegendKey val="0"/>
          <c:showVal val="0"/>
          <c:showCatName val="0"/>
          <c:showSerName val="0"/>
          <c:showPercent val="0"/>
          <c:showBubbleSize val="0"/>
        </c:dLbls>
        <c:gapWidth val="150"/>
        <c:overlap val="100"/>
        <c:axId val="814072072"/>
        <c:axId val="814068792"/>
      </c:barChart>
      <c:catAx>
        <c:axId val="814072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4068792"/>
        <c:crosses val="autoZero"/>
        <c:auto val="1"/>
        <c:lblAlgn val="ctr"/>
        <c:lblOffset val="100"/>
        <c:noMultiLvlLbl val="0"/>
      </c:catAx>
      <c:valAx>
        <c:axId val="814068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4072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Hjort, Bø Sør og Flåbygd og Kleppe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11</c:v>
                </c:pt>
                <c:pt idx="1">
                  <c:v>8</c:v>
                </c:pt>
                <c:pt idx="2">
                  <c:v>19</c:v>
                </c:pt>
              </c:numCache>
            </c:numRef>
          </c:val>
          <c:extLst>
            <c:ext xmlns:c16="http://schemas.microsoft.com/office/drawing/2014/chart" uri="{C3380CC4-5D6E-409C-BE32-E72D297353CC}">
              <c16:uniqueId val="{00000000-4DDB-4AF1-8BF0-21450CE1F1ED}"/>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15</c:v>
                </c:pt>
                <c:pt idx="1">
                  <c:v>11</c:v>
                </c:pt>
                <c:pt idx="2">
                  <c:v>19</c:v>
                </c:pt>
              </c:numCache>
            </c:numRef>
          </c:val>
          <c:extLst>
            <c:ext xmlns:c16="http://schemas.microsoft.com/office/drawing/2014/chart" uri="{C3380CC4-5D6E-409C-BE32-E72D297353CC}">
              <c16:uniqueId val="{00000001-4DDB-4AF1-8BF0-21450CE1F1ED}"/>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7</c:v>
                </c:pt>
                <c:pt idx="1">
                  <c:v>19</c:v>
                </c:pt>
                <c:pt idx="2">
                  <c:v>11</c:v>
                </c:pt>
              </c:numCache>
            </c:numRef>
          </c:val>
          <c:extLst>
            <c:ext xmlns:c16="http://schemas.microsoft.com/office/drawing/2014/chart" uri="{C3380CC4-5D6E-409C-BE32-E72D297353CC}">
              <c16:uniqueId val="{00000002-4DDB-4AF1-8BF0-21450CE1F1ED}"/>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11</c:v>
                </c:pt>
                <c:pt idx="1">
                  <c:v>19</c:v>
                </c:pt>
                <c:pt idx="2">
                  <c:v>11</c:v>
                </c:pt>
              </c:numCache>
            </c:numRef>
          </c:val>
          <c:extLst>
            <c:ext xmlns:c16="http://schemas.microsoft.com/office/drawing/2014/chart" uri="{C3380CC4-5D6E-409C-BE32-E72D297353CC}">
              <c16:uniqueId val="{00000003-4DDB-4AF1-8BF0-21450CE1F1ED}"/>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26</c:v>
                </c:pt>
                <c:pt idx="1">
                  <c:v>25</c:v>
                </c:pt>
                <c:pt idx="2">
                  <c:v>22</c:v>
                </c:pt>
              </c:numCache>
            </c:numRef>
          </c:val>
          <c:extLst>
            <c:ext xmlns:c16="http://schemas.microsoft.com/office/drawing/2014/chart" uri="{C3380CC4-5D6E-409C-BE32-E72D297353CC}">
              <c16:uniqueId val="{00000004-4DDB-4AF1-8BF0-21450CE1F1ED}"/>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30</c:v>
                </c:pt>
                <c:pt idx="1">
                  <c:v>17</c:v>
                </c:pt>
                <c:pt idx="2">
                  <c:v>19</c:v>
                </c:pt>
              </c:numCache>
            </c:numRef>
          </c:val>
          <c:extLst>
            <c:ext xmlns:c16="http://schemas.microsoft.com/office/drawing/2014/chart" uri="{C3380CC4-5D6E-409C-BE32-E72D297353CC}">
              <c16:uniqueId val="{00000005-4DDB-4AF1-8BF0-21450CE1F1ED}"/>
            </c:ext>
          </c:extLst>
        </c:ser>
        <c:dLbls>
          <c:showLegendKey val="0"/>
          <c:showVal val="0"/>
          <c:showCatName val="0"/>
          <c:showSerName val="0"/>
          <c:showPercent val="0"/>
          <c:showBubbleSize val="0"/>
        </c:dLbls>
        <c:gapWidth val="150"/>
        <c:overlap val="100"/>
        <c:axId val="712795008"/>
        <c:axId val="712795992"/>
      </c:barChart>
      <c:catAx>
        <c:axId val="71279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12795992"/>
        <c:crosses val="autoZero"/>
        <c:auto val="1"/>
        <c:lblAlgn val="ctr"/>
        <c:lblOffset val="100"/>
        <c:noMultiLvlLbl val="0"/>
      </c:catAx>
      <c:valAx>
        <c:axId val="712795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1279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Hjort Landsmarka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12</c:v>
                </c:pt>
                <c:pt idx="1">
                  <c:v>9</c:v>
                </c:pt>
                <c:pt idx="2">
                  <c:v>17</c:v>
                </c:pt>
              </c:numCache>
            </c:numRef>
          </c:val>
          <c:extLst>
            <c:ext xmlns:c16="http://schemas.microsoft.com/office/drawing/2014/chart" uri="{C3380CC4-5D6E-409C-BE32-E72D297353CC}">
              <c16:uniqueId val="{00000000-7653-4085-9EBD-BD34AD498AAA}"/>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21</c:v>
                </c:pt>
                <c:pt idx="1">
                  <c:v>29</c:v>
                </c:pt>
                <c:pt idx="2">
                  <c:v>15</c:v>
                </c:pt>
              </c:numCache>
            </c:numRef>
          </c:val>
          <c:extLst>
            <c:ext xmlns:c16="http://schemas.microsoft.com/office/drawing/2014/chart" uri="{C3380CC4-5D6E-409C-BE32-E72D297353CC}">
              <c16:uniqueId val="{00000001-7653-4085-9EBD-BD34AD498AAA}"/>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24</c:v>
                </c:pt>
                <c:pt idx="1">
                  <c:v>12</c:v>
                </c:pt>
                <c:pt idx="2">
                  <c:v>17</c:v>
                </c:pt>
              </c:numCache>
            </c:numRef>
          </c:val>
          <c:extLst>
            <c:ext xmlns:c16="http://schemas.microsoft.com/office/drawing/2014/chart" uri="{C3380CC4-5D6E-409C-BE32-E72D297353CC}">
              <c16:uniqueId val="{00000002-7653-4085-9EBD-BD34AD498AAA}"/>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9</c:v>
                </c:pt>
                <c:pt idx="1">
                  <c:v>9</c:v>
                </c:pt>
                <c:pt idx="2">
                  <c:v>9</c:v>
                </c:pt>
              </c:numCache>
            </c:numRef>
          </c:val>
          <c:extLst>
            <c:ext xmlns:c16="http://schemas.microsoft.com/office/drawing/2014/chart" uri="{C3380CC4-5D6E-409C-BE32-E72D297353CC}">
              <c16:uniqueId val="{00000003-7653-4085-9EBD-BD34AD498AAA}"/>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18</c:v>
                </c:pt>
                <c:pt idx="1">
                  <c:v>24</c:v>
                </c:pt>
                <c:pt idx="2">
                  <c:v>15</c:v>
                </c:pt>
              </c:numCache>
            </c:numRef>
          </c:val>
          <c:extLst>
            <c:ext xmlns:c16="http://schemas.microsoft.com/office/drawing/2014/chart" uri="{C3380CC4-5D6E-409C-BE32-E72D297353CC}">
              <c16:uniqueId val="{00000004-7653-4085-9EBD-BD34AD498AAA}"/>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18</c:v>
                </c:pt>
                <c:pt idx="1">
                  <c:v>18</c:v>
                </c:pt>
                <c:pt idx="2">
                  <c:v>26</c:v>
                </c:pt>
              </c:numCache>
            </c:numRef>
          </c:val>
          <c:extLst>
            <c:ext xmlns:c16="http://schemas.microsoft.com/office/drawing/2014/chart" uri="{C3380CC4-5D6E-409C-BE32-E72D297353CC}">
              <c16:uniqueId val="{00000005-7653-4085-9EBD-BD34AD498AAA}"/>
            </c:ext>
          </c:extLst>
        </c:ser>
        <c:dLbls>
          <c:showLegendKey val="0"/>
          <c:showVal val="0"/>
          <c:showCatName val="0"/>
          <c:showSerName val="0"/>
          <c:showPercent val="0"/>
          <c:showBubbleSize val="0"/>
        </c:dLbls>
        <c:gapWidth val="150"/>
        <c:overlap val="100"/>
        <c:axId val="817269184"/>
        <c:axId val="817276400"/>
      </c:barChart>
      <c:catAx>
        <c:axId val="81726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7276400"/>
        <c:crosses val="autoZero"/>
        <c:auto val="1"/>
        <c:lblAlgn val="ctr"/>
        <c:lblOffset val="100"/>
        <c:noMultiLvlLbl val="0"/>
      </c:catAx>
      <c:valAx>
        <c:axId val="817276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7269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3EE35A-6738-4D00-8C03-C8AF8AE7228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67969E3-1745-40B3-B6F5-EA16CB4663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DC0AF4B-B4B7-471C-9DC9-A583F3D8BC6F}"/>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5" name="Plassholder for bunntekst 4">
            <a:extLst>
              <a:ext uri="{FF2B5EF4-FFF2-40B4-BE49-F238E27FC236}">
                <a16:creationId xmlns:a16="http://schemas.microsoft.com/office/drawing/2014/main" id="{2B62FB95-1325-47EE-8976-B956288690F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8422BA4-E44E-445B-A14B-27A890DA0FAE}"/>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193509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18E9B7-BD49-4654-9078-DF51ACA1A4E0}"/>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CEED0BD-D14F-4121-8CC5-2D4366DA5B2C}"/>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5361EC8-B811-415C-BF22-1C2A8DE9AB02}"/>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5" name="Plassholder for bunntekst 4">
            <a:extLst>
              <a:ext uri="{FF2B5EF4-FFF2-40B4-BE49-F238E27FC236}">
                <a16:creationId xmlns:a16="http://schemas.microsoft.com/office/drawing/2014/main" id="{F9887DF8-AD3E-4F17-9F6F-EED6FC385C1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F7C5584-241F-4BF5-9B0D-9AD68DB2AA43}"/>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168421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4FD7B5E-6229-4F5B-8867-8E2F4D4711C8}"/>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4CF8E49-BC52-4F88-B75A-39F5CC8B736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7E8616-5EC5-4AAC-B0E1-2BF59BF1332D}"/>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5" name="Plassholder for bunntekst 4">
            <a:extLst>
              <a:ext uri="{FF2B5EF4-FFF2-40B4-BE49-F238E27FC236}">
                <a16:creationId xmlns:a16="http://schemas.microsoft.com/office/drawing/2014/main" id="{9CE7DC34-DA39-42BD-B7EC-B83F4476B7A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066CEE9-EA74-45A4-AB00-7EC353A3BA32}"/>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3220424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FA7899E-7D54-4D2F-89A8-D71F6BCAB5B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2EB0DAB-4CB0-44ED-B530-439E924F3906}"/>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99F06CF-39B7-4C47-B225-3C939B38576B}"/>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5" name="Plassholder for bunntekst 4">
            <a:extLst>
              <a:ext uri="{FF2B5EF4-FFF2-40B4-BE49-F238E27FC236}">
                <a16:creationId xmlns:a16="http://schemas.microsoft.com/office/drawing/2014/main" id="{281030F8-A88D-4BE6-8FFE-AAFF85CAB41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8BBC293-FA24-4D31-AFA3-4E2BA49B318C}"/>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179248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B51387-C80F-444C-BA18-1BB7E022EC2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40110F9-0DBF-4141-A9AC-7443E20206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C86FDC0-02FE-4631-A487-E0480BF32F25}"/>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5" name="Plassholder for bunntekst 4">
            <a:extLst>
              <a:ext uri="{FF2B5EF4-FFF2-40B4-BE49-F238E27FC236}">
                <a16:creationId xmlns:a16="http://schemas.microsoft.com/office/drawing/2014/main" id="{F78BAB8F-3789-47BC-A17D-78F409DFF75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DF4C2B5-E9CC-4A70-AFA9-2FC79004B3B4}"/>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102677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729885-169A-48B4-BDF6-560BD8EA58D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607BCED-7438-4797-9BF2-6930F6E07FE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C7E2E58-9BD1-4EEB-B35B-4A6AFED963DB}"/>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3F40A4B8-F6BE-4B20-815B-1B0475960E94}"/>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6" name="Plassholder for bunntekst 5">
            <a:extLst>
              <a:ext uri="{FF2B5EF4-FFF2-40B4-BE49-F238E27FC236}">
                <a16:creationId xmlns:a16="http://schemas.microsoft.com/office/drawing/2014/main" id="{C6600763-C1F5-4469-8826-BB805CCF818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7F81C41-0FEE-45C1-8B3B-0F814A779746}"/>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224752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C1F132-9F0F-4E67-830A-1F8EC3547DA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2507AA1F-EFC6-419B-BE1B-54CA084CA5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4AA7700-D24B-44F8-8690-8DE0E90FBA07}"/>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C50BCC91-6D70-41D0-A83F-D7A089CE09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E0067FF-A21F-4696-B9C4-017BCAEB46C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D6A4C23-E4D7-4ADD-A2AA-28886254ADCF}"/>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8" name="Plassholder for bunntekst 7">
            <a:extLst>
              <a:ext uri="{FF2B5EF4-FFF2-40B4-BE49-F238E27FC236}">
                <a16:creationId xmlns:a16="http://schemas.microsoft.com/office/drawing/2014/main" id="{93F768DC-39ED-4598-B439-692611BF0E4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2D7AC12-FD44-4F9F-A139-977C02655CDF}"/>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2062794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35DBAC-8DE2-4DBB-B53C-061BFEA4300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E426B0D-3502-4119-B4FE-0529FE960299}"/>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4" name="Plassholder for bunntekst 3">
            <a:extLst>
              <a:ext uri="{FF2B5EF4-FFF2-40B4-BE49-F238E27FC236}">
                <a16:creationId xmlns:a16="http://schemas.microsoft.com/office/drawing/2014/main" id="{0314213F-7D77-42B1-8871-F2C5133BF60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994919D-897E-4EE4-BB63-3F1FB9905118}"/>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251991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CD1018E7-3F98-47EB-ACB5-DB7726F0BA27}"/>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3" name="Plassholder for bunntekst 2">
            <a:extLst>
              <a:ext uri="{FF2B5EF4-FFF2-40B4-BE49-F238E27FC236}">
                <a16:creationId xmlns:a16="http://schemas.microsoft.com/office/drawing/2014/main" id="{155436D4-F1BA-469B-AD0A-1E2339CD9311}"/>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87FE4EAD-0742-4AEE-AC3B-B5E0A71C17A8}"/>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237749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2C21C8-30BA-4D07-9DBF-ED720FCEF75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937A80D-3E53-4593-BB24-E39852BB54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0CD4F08-BBAF-4134-80B1-BB6864984A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2970FF3-9A12-4389-9C5B-0EF1F9C1CF5D}"/>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6" name="Plassholder for bunntekst 5">
            <a:extLst>
              <a:ext uri="{FF2B5EF4-FFF2-40B4-BE49-F238E27FC236}">
                <a16:creationId xmlns:a16="http://schemas.microsoft.com/office/drawing/2014/main" id="{E317CB82-3E83-421E-AAD7-F4D7BCACA98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025ADD6-5A3F-4358-9800-3F5AC9791159}"/>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278645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30D555-E24A-453F-AC45-639C19EF88F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A78F8957-930E-4598-9277-0904BCE06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B90B8123-75EE-4A49-B27E-CBBA9027E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EAF7A15-0D1E-4FBE-9586-D358064FE80C}"/>
              </a:ext>
            </a:extLst>
          </p:cNvPr>
          <p:cNvSpPr>
            <a:spLocks noGrp="1"/>
          </p:cNvSpPr>
          <p:nvPr>
            <p:ph type="dt" sz="half" idx="10"/>
          </p:nvPr>
        </p:nvSpPr>
        <p:spPr/>
        <p:txBody>
          <a:bodyPr/>
          <a:lstStyle/>
          <a:p>
            <a:fld id="{457492E9-75B8-43C0-B2C3-CC246507BD0A}" type="datetimeFigureOut">
              <a:rPr lang="nb-NO" smtClean="0"/>
              <a:t>10.04.2024</a:t>
            </a:fld>
            <a:endParaRPr lang="nb-NO"/>
          </a:p>
        </p:txBody>
      </p:sp>
      <p:sp>
        <p:nvSpPr>
          <p:cNvPr id="6" name="Plassholder for bunntekst 5">
            <a:extLst>
              <a:ext uri="{FF2B5EF4-FFF2-40B4-BE49-F238E27FC236}">
                <a16:creationId xmlns:a16="http://schemas.microsoft.com/office/drawing/2014/main" id="{2F49FF96-DBA8-48FF-B3E5-A4FBD7F7014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F0DD6C8-7D89-4A02-93B3-902B7153BFC6}"/>
              </a:ext>
            </a:extLst>
          </p:cNvPr>
          <p:cNvSpPr>
            <a:spLocks noGrp="1"/>
          </p:cNvSpPr>
          <p:nvPr>
            <p:ph type="sldNum" sz="quarter" idx="12"/>
          </p:nvPr>
        </p:nvSpPr>
        <p:spPr/>
        <p:txBody>
          <a:bodyPr/>
          <a:lstStyle/>
          <a:p>
            <a:fld id="{F996752E-601A-4DA4-9F23-78C959AAF4EF}" type="slidenum">
              <a:rPr lang="nb-NO" smtClean="0"/>
              <a:t>‹#›</a:t>
            </a:fld>
            <a:endParaRPr lang="nb-NO"/>
          </a:p>
        </p:txBody>
      </p:sp>
    </p:spTree>
    <p:extLst>
      <p:ext uri="{BB962C8B-B14F-4D97-AF65-F5344CB8AC3E}">
        <p14:creationId xmlns:p14="http://schemas.microsoft.com/office/powerpoint/2010/main" val="245145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DCAD2814-3A7B-4CD8-B6CF-94AA66F72A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0A5E86CD-D15E-4BF8-93D1-2D70C3576D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EFBA8DC-CC78-444C-AB4B-F2FD1CCD9B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492E9-75B8-43C0-B2C3-CC246507BD0A}" type="datetimeFigureOut">
              <a:rPr lang="nb-NO" smtClean="0"/>
              <a:t>10.04.2024</a:t>
            </a:fld>
            <a:endParaRPr lang="nb-NO"/>
          </a:p>
        </p:txBody>
      </p:sp>
      <p:sp>
        <p:nvSpPr>
          <p:cNvPr id="5" name="Plassholder for bunntekst 4">
            <a:extLst>
              <a:ext uri="{FF2B5EF4-FFF2-40B4-BE49-F238E27FC236}">
                <a16:creationId xmlns:a16="http://schemas.microsoft.com/office/drawing/2014/main" id="{C06F02AE-5615-4324-A76F-2AF95CAA1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F9CF8297-3AC2-404D-B0BA-5823AE29E5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6752E-601A-4DA4-9F23-78C959AAF4EF}" type="slidenum">
              <a:rPr lang="nb-NO" smtClean="0"/>
              <a:t>‹#›</a:t>
            </a:fld>
            <a:endParaRPr lang="nb-NO"/>
          </a:p>
        </p:txBody>
      </p:sp>
    </p:spTree>
    <p:extLst>
      <p:ext uri="{BB962C8B-B14F-4D97-AF65-F5344CB8AC3E}">
        <p14:creationId xmlns:p14="http://schemas.microsoft.com/office/powerpoint/2010/main" val="3219352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314ACF-3D2C-4BA0-806B-7678D4974AD7}"/>
              </a:ext>
            </a:extLst>
          </p:cNvPr>
          <p:cNvSpPr>
            <a:spLocks noGrp="1"/>
          </p:cNvSpPr>
          <p:nvPr>
            <p:ph type="ctrTitle"/>
          </p:nvPr>
        </p:nvSpPr>
        <p:spPr/>
        <p:txBody>
          <a:bodyPr/>
          <a:lstStyle/>
          <a:p>
            <a:r>
              <a:rPr lang="nb-NO" dirty="0"/>
              <a:t>Nome</a:t>
            </a:r>
          </a:p>
        </p:txBody>
      </p:sp>
      <p:sp>
        <p:nvSpPr>
          <p:cNvPr id="3" name="Undertittel 2">
            <a:extLst>
              <a:ext uri="{FF2B5EF4-FFF2-40B4-BE49-F238E27FC236}">
                <a16:creationId xmlns:a16="http://schemas.microsoft.com/office/drawing/2014/main" id="{B043FA4D-914E-4A63-A28D-3D11348AE884}"/>
              </a:ext>
            </a:extLst>
          </p:cNvPr>
          <p:cNvSpPr>
            <a:spLocks noGrp="1"/>
          </p:cNvSpPr>
          <p:nvPr>
            <p:ph type="subTitle" idx="1"/>
          </p:nvPr>
        </p:nvSpPr>
        <p:spPr/>
        <p:txBody>
          <a:bodyPr/>
          <a:lstStyle/>
          <a:p>
            <a:r>
              <a:rPr lang="nb-NO" dirty="0"/>
              <a:t>Møte med valdene 10.04.24.</a:t>
            </a:r>
          </a:p>
          <a:p>
            <a:r>
              <a:rPr lang="nb-NO" dirty="0"/>
              <a:t>Avskyting bestandsplaner</a:t>
            </a:r>
          </a:p>
        </p:txBody>
      </p:sp>
    </p:spTree>
    <p:extLst>
      <p:ext uri="{BB962C8B-B14F-4D97-AF65-F5344CB8AC3E}">
        <p14:creationId xmlns:p14="http://schemas.microsoft.com/office/powerpoint/2010/main" val="683506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4AB0234B-1A8E-4153-9403-4873DE983D1D}"/>
              </a:ext>
            </a:extLst>
          </p:cNvPr>
          <p:cNvSpPr txBox="1"/>
          <p:nvPr/>
        </p:nvSpPr>
        <p:spPr>
          <a:xfrm>
            <a:off x="513806" y="60961"/>
            <a:ext cx="11129553" cy="622484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8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Eksempel med elgkvote: Det legges opp til en årlig tildeling på </a:t>
            </a:r>
            <a:r>
              <a:rPr kumimoji="0" lang="nb-NO" sz="28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26 dyr. </a:t>
            </a:r>
            <a:r>
              <a:rPr kumimoji="0" lang="nb-NO" sz="28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Av disse vil 5 dyr (i perioden) holdes tilbake som erstatning for skrapdyr og for tildeling ved forskjeller i bestandstetthet. Leder kan overføre inntil 2 stk. av «ekstradyr» til neste år i planen hvis ikke disse er skutt inneværende år. Jaktlag som har felt tildelt kvote og har høy bestandstetthet kan søke om tilleggsdyr. Tilleggsdyr kan også tildeles for felling av skadedyr innenfor jakttid. Bestandsplanområdes leder skal gjøre vedtak om tildeling av tilleggsdyr snarest mulig. Hvis jaktlag ser at de ikke får jaktet på tildelt tilleggsdyr, ber vi lag sifra om dette når de avslutter jakt. (Så andre lag kan benytte seg av muligheten)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b-NO"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Skrapdyr defineres på følgende måte; kalv med slaktevekt under 45 kg, ungdyr under 80 kg og eldre dyr under 110 kg. Skrapdyr skal kompenseres i form av tilleggsdyr dersom det er rom for det innenfor ubenyttet kvote i bestandsplanområde.</a:t>
            </a:r>
          </a:p>
        </p:txBody>
      </p:sp>
    </p:spTree>
    <p:extLst>
      <p:ext uri="{BB962C8B-B14F-4D97-AF65-F5344CB8AC3E}">
        <p14:creationId xmlns:p14="http://schemas.microsoft.com/office/powerpoint/2010/main" val="3015269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E9B1FCE-E1AA-403C-8188-21AA13CCCD1F}"/>
              </a:ext>
            </a:extLst>
          </p:cNvPr>
          <p:cNvGraphicFramePr>
            <a:graphicFrameLocks/>
          </p:cNvGraphicFramePr>
          <p:nvPr>
            <p:extLst>
              <p:ext uri="{D42A27DB-BD31-4B8C-83A1-F6EECF244321}">
                <p14:modId xmlns:p14="http://schemas.microsoft.com/office/powerpoint/2010/main" val="1865501680"/>
              </p:ext>
            </p:extLst>
          </p:nvPr>
        </p:nvGraphicFramePr>
        <p:xfrm>
          <a:off x="625151" y="373224"/>
          <a:ext cx="10412963" cy="57196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816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415E5B9-8691-49F6-81CD-A889DFA09256}"/>
              </a:ext>
            </a:extLst>
          </p:cNvPr>
          <p:cNvGraphicFramePr>
            <a:graphicFrameLocks/>
          </p:cNvGraphicFramePr>
          <p:nvPr>
            <p:extLst>
              <p:ext uri="{D42A27DB-BD31-4B8C-83A1-F6EECF244321}">
                <p14:modId xmlns:p14="http://schemas.microsoft.com/office/powerpoint/2010/main" val="2512593398"/>
              </p:ext>
            </p:extLst>
          </p:nvPr>
        </p:nvGraphicFramePr>
        <p:xfrm>
          <a:off x="1819469" y="513183"/>
          <a:ext cx="8789437" cy="5831633"/>
        </p:xfrm>
        <a:graphic>
          <a:graphicData uri="http://schemas.openxmlformats.org/drawingml/2006/chart">
            <c:chart xmlns:c="http://schemas.openxmlformats.org/drawingml/2006/chart" xmlns:r="http://schemas.openxmlformats.org/officeDocument/2006/relationships" r:id="rId2"/>
          </a:graphicData>
        </a:graphic>
      </p:graphicFrame>
      <p:pic>
        <p:nvPicPr>
          <p:cNvPr id="4" name="Bilde 3">
            <a:extLst>
              <a:ext uri="{FF2B5EF4-FFF2-40B4-BE49-F238E27FC236}">
                <a16:creationId xmlns:a16="http://schemas.microsoft.com/office/drawing/2014/main" id="{62A0218E-41A3-43A7-80CD-2556E90806D7}"/>
              </a:ext>
            </a:extLst>
          </p:cNvPr>
          <p:cNvPicPr>
            <a:picLocks noChangeAspect="1"/>
          </p:cNvPicPr>
          <p:nvPr/>
        </p:nvPicPr>
        <p:blipFill>
          <a:blip r:embed="rId3"/>
          <a:stretch>
            <a:fillRect/>
          </a:stretch>
        </p:blipFill>
        <p:spPr>
          <a:xfrm>
            <a:off x="1368717" y="6380177"/>
            <a:ext cx="8934450" cy="419100"/>
          </a:xfrm>
          <a:prstGeom prst="rect">
            <a:avLst/>
          </a:prstGeom>
        </p:spPr>
      </p:pic>
    </p:spTree>
    <p:extLst>
      <p:ext uri="{BB962C8B-B14F-4D97-AF65-F5344CB8AC3E}">
        <p14:creationId xmlns:p14="http://schemas.microsoft.com/office/powerpoint/2010/main" val="267434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DF4C75C-C84B-4484-B9D0-1394EAB1EDB3}"/>
              </a:ext>
            </a:extLst>
          </p:cNvPr>
          <p:cNvGraphicFramePr>
            <a:graphicFrameLocks/>
          </p:cNvGraphicFramePr>
          <p:nvPr>
            <p:extLst>
              <p:ext uri="{D42A27DB-BD31-4B8C-83A1-F6EECF244321}">
                <p14:modId xmlns:p14="http://schemas.microsoft.com/office/powerpoint/2010/main" val="1547056558"/>
              </p:ext>
            </p:extLst>
          </p:nvPr>
        </p:nvGraphicFramePr>
        <p:xfrm>
          <a:off x="1922105" y="513183"/>
          <a:ext cx="8826759" cy="58782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884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8445F4F-B8BF-4E65-BACD-3DA1ED95F911}"/>
              </a:ext>
            </a:extLst>
          </p:cNvPr>
          <p:cNvGraphicFramePr>
            <a:graphicFrameLocks/>
          </p:cNvGraphicFramePr>
          <p:nvPr>
            <p:extLst>
              <p:ext uri="{D42A27DB-BD31-4B8C-83A1-F6EECF244321}">
                <p14:modId xmlns:p14="http://schemas.microsoft.com/office/powerpoint/2010/main" val="2061704544"/>
              </p:ext>
            </p:extLst>
          </p:nvPr>
        </p:nvGraphicFramePr>
        <p:xfrm>
          <a:off x="1324947" y="643812"/>
          <a:ext cx="9955763"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472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DF21DCA-C801-4648-A4DF-68142B92BACC}"/>
              </a:ext>
            </a:extLst>
          </p:cNvPr>
          <p:cNvGraphicFramePr>
            <a:graphicFrameLocks/>
          </p:cNvGraphicFramePr>
          <p:nvPr>
            <p:extLst>
              <p:ext uri="{D42A27DB-BD31-4B8C-83A1-F6EECF244321}">
                <p14:modId xmlns:p14="http://schemas.microsoft.com/office/powerpoint/2010/main" val="1222651991"/>
              </p:ext>
            </p:extLst>
          </p:nvPr>
        </p:nvGraphicFramePr>
        <p:xfrm>
          <a:off x="1688841" y="485192"/>
          <a:ext cx="9060024" cy="5980922"/>
        </p:xfrm>
        <a:graphic>
          <a:graphicData uri="http://schemas.openxmlformats.org/drawingml/2006/chart">
            <c:chart xmlns:c="http://schemas.openxmlformats.org/drawingml/2006/chart" xmlns:r="http://schemas.openxmlformats.org/officeDocument/2006/relationships" r:id="rId2"/>
          </a:graphicData>
        </a:graphic>
      </p:graphicFrame>
      <p:pic>
        <p:nvPicPr>
          <p:cNvPr id="4" name="Bilde 3">
            <a:extLst>
              <a:ext uri="{FF2B5EF4-FFF2-40B4-BE49-F238E27FC236}">
                <a16:creationId xmlns:a16="http://schemas.microsoft.com/office/drawing/2014/main" id="{0CB31C3E-A2B3-4FBA-9575-02404DFFDDC7}"/>
              </a:ext>
            </a:extLst>
          </p:cNvPr>
          <p:cNvPicPr>
            <a:picLocks noChangeAspect="1"/>
          </p:cNvPicPr>
          <p:nvPr/>
        </p:nvPicPr>
        <p:blipFill>
          <a:blip r:embed="rId3"/>
          <a:stretch>
            <a:fillRect/>
          </a:stretch>
        </p:blipFill>
        <p:spPr>
          <a:xfrm>
            <a:off x="1568709" y="6372808"/>
            <a:ext cx="8934450" cy="419100"/>
          </a:xfrm>
          <a:prstGeom prst="rect">
            <a:avLst/>
          </a:prstGeom>
        </p:spPr>
      </p:pic>
    </p:spTree>
    <p:extLst>
      <p:ext uri="{BB962C8B-B14F-4D97-AF65-F5344CB8AC3E}">
        <p14:creationId xmlns:p14="http://schemas.microsoft.com/office/powerpoint/2010/main" val="1745439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5F4DF030-DF74-474F-B574-0A048D024309}"/>
              </a:ext>
            </a:extLst>
          </p:cNvPr>
          <p:cNvGraphicFramePr>
            <a:graphicFrameLocks/>
          </p:cNvGraphicFramePr>
          <p:nvPr>
            <p:extLst>
              <p:ext uri="{D42A27DB-BD31-4B8C-83A1-F6EECF244321}">
                <p14:modId xmlns:p14="http://schemas.microsoft.com/office/powerpoint/2010/main" val="3923487316"/>
              </p:ext>
            </p:extLst>
          </p:nvPr>
        </p:nvGraphicFramePr>
        <p:xfrm>
          <a:off x="1782147" y="307909"/>
          <a:ext cx="8733453" cy="59809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096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BA31056-F24D-4FE4-87AB-6067284738B1}"/>
              </a:ext>
            </a:extLst>
          </p:cNvPr>
          <p:cNvGraphicFramePr>
            <a:graphicFrameLocks/>
          </p:cNvGraphicFramePr>
          <p:nvPr>
            <p:extLst>
              <p:ext uri="{D42A27DB-BD31-4B8C-83A1-F6EECF244321}">
                <p14:modId xmlns:p14="http://schemas.microsoft.com/office/powerpoint/2010/main" val="1436311831"/>
              </p:ext>
            </p:extLst>
          </p:nvPr>
        </p:nvGraphicFramePr>
        <p:xfrm>
          <a:off x="1530219" y="382555"/>
          <a:ext cx="9545217" cy="61488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630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6996F91-4728-4E3A-B68C-D1CC9BCFA06E}"/>
              </a:ext>
            </a:extLst>
          </p:cNvPr>
          <p:cNvSpPr>
            <a:spLocks noGrp="1"/>
          </p:cNvSpPr>
          <p:nvPr>
            <p:ph type="title"/>
          </p:nvPr>
        </p:nvSpPr>
        <p:spPr/>
        <p:txBody>
          <a:bodyPr/>
          <a:lstStyle/>
          <a:p>
            <a:r>
              <a:rPr lang="nb-NO" dirty="0"/>
              <a:t>Avskyting og samarbeid om kvote</a:t>
            </a:r>
          </a:p>
        </p:txBody>
      </p:sp>
      <p:sp>
        <p:nvSpPr>
          <p:cNvPr id="4" name="TekstSylinder 3">
            <a:extLst>
              <a:ext uri="{FF2B5EF4-FFF2-40B4-BE49-F238E27FC236}">
                <a16:creationId xmlns:a16="http://schemas.microsoft.com/office/drawing/2014/main" id="{268CB67F-9BFC-4ED8-9667-49AFC5628D42}"/>
              </a:ext>
            </a:extLst>
          </p:cNvPr>
          <p:cNvSpPr txBox="1"/>
          <p:nvPr/>
        </p:nvSpPr>
        <p:spPr>
          <a:xfrm>
            <a:off x="838200" y="1484850"/>
            <a:ext cx="8303703" cy="323062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b-NO"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Del ut fellingstillatelser etter areal eller etter historisk avskyting. Fellingstillatelse som ikke blir felt går inn i en pot som styret, etter søknad kan dele ut som ungdyr og kalv. Da har en kontroll på kapitaldyra og de med mye dyr i feltet kan øke avskytingen.</a:t>
            </a:r>
          </a:p>
        </p:txBody>
      </p:sp>
    </p:spTree>
    <p:extLst>
      <p:ext uri="{BB962C8B-B14F-4D97-AF65-F5344CB8AC3E}">
        <p14:creationId xmlns:p14="http://schemas.microsoft.com/office/powerpoint/2010/main" val="15412806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Words>
  <Application>Microsoft Office PowerPoint</Application>
  <PresentationFormat>Widescreen</PresentationFormat>
  <Paragraphs>14</Paragraphs>
  <Slides>10</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Calibri</vt:lpstr>
      <vt:lpstr>Calibri Light</vt:lpstr>
      <vt:lpstr>Times New Roman</vt:lpstr>
      <vt:lpstr>Office-tema</vt:lpstr>
      <vt:lpstr>Nome</vt:lpstr>
      <vt:lpstr>PowerPoint-presentasjon</vt:lpstr>
      <vt:lpstr>PowerPoint-presentasjon</vt:lpstr>
      <vt:lpstr>PowerPoint-presentasjon</vt:lpstr>
      <vt:lpstr>PowerPoint-presentasjon</vt:lpstr>
      <vt:lpstr>PowerPoint-presentasjon</vt:lpstr>
      <vt:lpstr>PowerPoint-presentasjon</vt:lpstr>
      <vt:lpstr>PowerPoint-presentasjon</vt:lpstr>
      <vt:lpstr>Avskyting og samarbeid om kvote</vt:lpstr>
      <vt:lpstr>PowerPoint-presentasjon</vt:lpstr>
    </vt:vector>
  </TitlesOfParts>
  <Company>Midt Telemark IKT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Nome</dc:title>
  <dc:creator>Øystein Saga</dc:creator>
  <cp:lastModifiedBy>Øystein Saga</cp:lastModifiedBy>
  <cp:revision>6</cp:revision>
  <dcterms:created xsi:type="dcterms:W3CDTF">2024-04-08T08:57:22Z</dcterms:created>
  <dcterms:modified xsi:type="dcterms:W3CDTF">2024-04-10T08:52:00Z</dcterms:modified>
</cp:coreProperties>
</file>